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69" r:id="rId4"/>
    <p:sldId id="261" r:id="rId5"/>
    <p:sldId id="279" r:id="rId6"/>
    <p:sldId id="260" r:id="rId7"/>
    <p:sldId id="258" r:id="rId8"/>
    <p:sldId id="259" r:id="rId9"/>
    <p:sldId id="257" r:id="rId10"/>
    <p:sldId id="262" r:id="rId11"/>
    <p:sldId id="276" r:id="rId12"/>
    <p:sldId id="278" r:id="rId13"/>
    <p:sldId id="277" r:id="rId14"/>
    <p:sldId id="264" r:id="rId15"/>
    <p:sldId id="265" r:id="rId16"/>
    <p:sldId id="266" r:id="rId17"/>
    <p:sldId id="271" r:id="rId18"/>
    <p:sldId id="270" r:id="rId19"/>
    <p:sldId id="289" r:id="rId20"/>
    <p:sldId id="280" r:id="rId21"/>
    <p:sldId id="267" r:id="rId22"/>
    <p:sldId id="268" r:id="rId23"/>
    <p:sldId id="281" r:id="rId24"/>
    <p:sldId id="282" r:id="rId25"/>
    <p:sldId id="283" r:id="rId26"/>
    <p:sldId id="284" r:id="rId27"/>
    <p:sldId id="286" r:id="rId28"/>
    <p:sldId id="285" r:id="rId29"/>
    <p:sldId id="288" r:id="rId3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305F8-9203-439B-8356-FAE024FE7AE4}" v="2" dt="2022-07-22T21:03:05.904"/>
    <p1510:client id="{B167D34B-B814-9C82-5747-7CFD679E51AD}" v="38" dt="2022-07-22T13:53:47.69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7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Moreno Candiotty" userId="e96adff4-1cbe-49a3-b718-475e670e9a8a" providerId="ADAL" clId="{262305F8-9203-439B-8356-FAE024FE7AE4}"/>
    <pc:docChg chg="custSel addSld modSld">
      <pc:chgData name="Alex Moreno Candiotty" userId="e96adff4-1cbe-49a3-b718-475e670e9a8a" providerId="ADAL" clId="{262305F8-9203-439B-8356-FAE024FE7AE4}" dt="2022-07-22T21:03:32.675" v="67" actId="20577"/>
      <pc:docMkLst>
        <pc:docMk/>
      </pc:docMkLst>
      <pc:sldChg chg="addSp modSp mod">
        <pc:chgData name="Alex Moreno Candiotty" userId="e96adff4-1cbe-49a3-b718-475e670e9a8a" providerId="ADAL" clId="{262305F8-9203-439B-8356-FAE024FE7AE4}" dt="2022-07-22T14:53:41.015" v="49" actId="1076"/>
        <pc:sldMkLst>
          <pc:docMk/>
          <pc:sldMk cId="3665634378" sldId="256"/>
        </pc:sldMkLst>
        <pc:spChg chg="add mod">
          <ac:chgData name="Alex Moreno Candiotty" userId="e96adff4-1cbe-49a3-b718-475e670e9a8a" providerId="ADAL" clId="{262305F8-9203-439B-8356-FAE024FE7AE4}" dt="2022-07-22T14:53:41.015" v="49" actId="1076"/>
          <ac:spMkLst>
            <pc:docMk/>
            <pc:sldMk cId="3665634378" sldId="256"/>
            <ac:spMk id="2" creationId="{0FF82FEA-0701-8D91-F70A-8946E78F6A2E}"/>
          </ac:spMkLst>
        </pc:spChg>
      </pc:sldChg>
      <pc:sldChg chg="modSp mod">
        <pc:chgData name="Alex Moreno Candiotty" userId="e96adff4-1cbe-49a3-b718-475e670e9a8a" providerId="ADAL" clId="{262305F8-9203-439B-8356-FAE024FE7AE4}" dt="2022-07-22T21:03:32.675" v="67" actId="20577"/>
        <pc:sldMkLst>
          <pc:docMk/>
          <pc:sldMk cId="2593284697" sldId="257"/>
        </pc:sldMkLst>
        <pc:graphicFrameChg chg="modGraphic">
          <ac:chgData name="Alex Moreno Candiotty" userId="e96adff4-1cbe-49a3-b718-475e670e9a8a" providerId="ADAL" clId="{262305F8-9203-439B-8356-FAE024FE7AE4}" dt="2022-07-22T21:03:32.675" v="67" actId="20577"/>
          <ac:graphicFrameMkLst>
            <pc:docMk/>
            <pc:sldMk cId="2593284697" sldId="257"/>
            <ac:graphicFrameMk id="4" creationId="{58DBE126-64F5-639F-23A9-24F3AEA9CF45}"/>
          </ac:graphicFrameMkLst>
        </pc:graphicFrameChg>
      </pc:sldChg>
      <pc:sldChg chg="addSp delSp modSp add mod">
        <pc:chgData name="Alex Moreno Candiotty" userId="e96adff4-1cbe-49a3-b718-475e670e9a8a" providerId="ADAL" clId="{262305F8-9203-439B-8356-FAE024FE7AE4}" dt="2022-07-22T21:03:05.904" v="53"/>
        <pc:sldMkLst>
          <pc:docMk/>
          <pc:sldMk cId="3993484759" sldId="289"/>
        </pc:sldMkLst>
        <pc:spChg chg="del">
          <ac:chgData name="Alex Moreno Candiotty" userId="e96adff4-1cbe-49a3-b718-475e670e9a8a" providerId="ADAL" clId="{262305F8-9203-439B-8356-FAE024FE7AE4}" dt="2022-07-22T21:02:48.996" v="51" actId="478"/>
          <ac:spMkLst>
            <pc:docMk/>
            <pc:sldMk cId="3993484759" sldId="289"/>
            <ac:spMk id="3" creationId="{B6AA0DE6-5576-BD00-C76F-FEAFF25C1303}"/>
          </ac:spMkLst>
        </pc:spChg>
        <pc:spChg chg="add del mod">
          <ac:chgData name="Alex Moreno Candiotty" userId="e96adff4-1cbe-49a3-b718-475e670e9a8a" providerId="ADAL" clId="{262305F8-9203-439B-8356-FAE024FE7AE4}" dt="2022-07-22T21:02:52.629" v="52" actId="478"/>
          <ac:spMkLst>
            <pc:docMk/>
            <pc:sldMk cId="3993484759" sldId="289"/>
            <ac:spMk id="5" creationId="{B7C0E3A8-D1D2-09ED-AC2A-4A81FAFFE461}"/>
          </ac:spMkLst>
        </pc:spChg>
        <pc:spChg chg="add mod">
          <ac:chgData name="Alex Moreno Candiotty" userId="e96adff4-1cbe-49a3-b718-475e670e9a8a" providerId="ADAL" clId="{262305F8-9203-439B-8356-FAE024FE7AE4}" dt="2022-07-22T21:03:05.904" v="53"/>
          <ac:spMkLst>
            <pc:docMk/>
            <pc:sldMk cId="3993484759" sldId="289"/>
            <ac:spMk id="13" creationId="{1B98C5DE-DB46-39A4-C8C5-7E83A384CEDD}"/>
          </ac:spMkLst>
        </pc:spChg>
        <pc:spChg chg="add mod">
          <ac:chgData name="Alex Moreno Candiotty" userId="e96adff4-1cbe-49a3-b718-475e670e9a8a" providerId="ADAL" clId="{262305F8-9203-439B-8356-FAE024FE7AE4}" dt="2022-07-22T21:03:05.904" v="53"/>
          <ac:spMkLst>
            <pc:docMk/>
            <pc:sldMk cId="3993484759" sldId="289"/>
            <ac:spMk id="15" creationId="{5424946B-9156-15B9-B5EB-BA9BB9442C0C}"/>
          </ac:spMkLst>
        </pc:spChg>
        <pc:spChg chg="add mod">
          <ac:chgData name="Alex Moreno Candiotty" userId="e96adff4-1cbe-49a3-b718-475e670e9a8a" providerId="ADAL" clId="{262305F8-9203-439B-8356-FAE024FE7AE4}" dt="2022-07-22T21:03:05.904" v="53"/>
          <ac:spMkLst>
            <pc:docMk/>
            <pc:sldMk cId="3993484759" sldId="289"/>
            <ac:spMk id="17" creationId="{94965421-6CF6-3D63-6C19-088D5E8BB254}"/>
          </ac:spMkLst>
        </pc:spChg>
        <pc:spChg chg="add mod">
          <ac:chgData name="Alex Moreno Candiotty" userId="e96adff4-1cbe-49a3-b718-475e670e9a8a" providerId="ADAL" clId="{262305F8-9203-439B-8356-FAE024FE7AE4}" dt="2022-07-22T21:03:05.904" v="53"/>
          <ac:spMkLst>
            <pc:docMk/>
            <pc:sldMk cId="3993484759" sldId="289"/>
            <ac:spMk id="18" creationId="{F388881B-6651-8C39-400B-11EFF7AF9223}"/>
          </ac:spMkLst>
        </pc:spChg>
        <pc:spChg chg="add mod">
          <ac:chgData name="Alex Moreno Candiotty" userId="e96adff4-1cbe-49a3-b718-475e670e9a8a" providerId="ADAL" clId="{262305F8-9203-439B-8356-FAE024FE7AE4}" dt="2022-07-22T21:03:05.904" v="53"/>
          <ac:spMkLst>
            <pc:docMk/>
            <pc:sldMk cId="3993484759" sldId="289"/>
            <ac:spMk id="19" creationId="{077A59F6-5721-E9B8-A948-C9A59C5A1A5A}"/>
          </ac:spMkLst>
        </pc:spChg>
        <pc:spChg chg="add mod">
          <ac:chgData name="Alex Moreno Candiotty" userId="e96adff4-1cbe-49a3-b718-475e670e9a8a" providerId="ADAL" clId="{262305F8-9203-439B-8356-FAE024FE7AE4}" dt="2022-07-22T21:03:05.904" v="53"/>
          <ac:spMkLst>
            <pc:docMk/>
            <pc:sldMk cId="3993484759" sldId="289"/>
            <ac:spMk id="20" creationId="{E6E8109A-56C0-E784-F357-51423A2DEAE1}"/>
          </ac:spMkLst>
        </pc:spChg>
        <pc:spChg chg="add mod">
          <ac:chgData name="Alex Moreno Candiotty" userId="e96adff4-1cbe-49a3-b718-475e670e9a8a" providerId="ADAL" clId="{262305F8-9203-439B-8356-FAE024FE7AE4}" dt="2022-07-22T21:03:05.904" v="53"/>
          <ac:spMkLst>
            <pc:docMk/>
            <pc:sldMk cId="3993484759" sldId="289"/>
            <ac:spMk id="21" creationId="{4E993E98-8D9B-1600-B468-9DB40EAA4727}"/>
          </ac:spMkLst>
        </pc:spChg>
        <pc:spChg chg="add mod">
          <ac:chgData name="Alex Moreno Candiotty" userId="e96adff4-1cbe-49a3-b718-475e670e9a8a" providerId="ADAL" clId="{262305F8-9203-439B-8356-FAE024FE7AE4}" dt="2022-07-22T21:03:05.904" v="53"/>
          <ac:spMkLst>
            <pc:docMk/>
            <pc:sldMk cId="3993484759" sldId="289"/>
            <ac:spMk id="22" creationId="{CD734AFA-90C8-3F5E-8AB1-02EC56449025}"/>
          </ac:spMkLst>
        </pc:spChg>
        <pc:spChg chg="add mod">
          <ac:chgData name="Alex Moreno Candiotty" userId="e96adff4-1cbe-49a3-b718-475e670e9a8a" providerId="ADAL" clId="{262305F8-9203-439B-8356-FAE024FE7AE4}" dt="2022-07-22T21:03:05.904" v="53"/>
          <ac:spMkLst>
            <pc:docMk/>
            <pc:sldMk cId="3993484759" sldId="289"/>
            <ac:spMk id="23" creationId="{6E7C6FC4-1F46-614C-6EC0-8E18B94DD7D9}"/>
          </ac:spMkLst>
        </pc:spChg>
        <pc:spChg chg="add mod">
          <ac:chgData name="Alex Moreno Candiotty" userId="e96adff4-1cbe-49a3-b718-475e670e9a8a" providerId="ADAL" clId="{262305F8-9203-439B-8356-FAE024FE7AE4}" dt="2022-07-22T21:03:05.904" v="53"/>
          <ac:spMkLst>
            <pc:docMk/>
            <pc:sldMk cId="3993484759" sldId="289"/>
            <ac:spMk id="24" creationId="{C73CFA8D-279F-15C1-5F57-5F8CAEC94990}"/>
          </ac:spMkLst>
        </pc:spChg>
        <pc:spChg chg="add mod">
          <ac:chgData name="Alex Moreno Candiotty" userId="e96adff4-1cbe-49a3-b718-475e670e9a8a" providerId="ADAL" clId="{262305F8-9203-439B-8356-FAE024FE7AE4}" dt="2022-07-22T21:03:05.904" v="53"/>
          <ac:spMkLst>
            <pc:docMk/>
            <pc:sldMk cId="3993484759" sldId="289"/>
            <ac:spMk id="25" creationId="{DAE6F5B9-3A90-079E-D14D-B16C2C8DA95C}"/>
          </ac:spMkLst>
        </pc:spChg>
        <pc:spChg chg="add mod">
          <ac:chgData name="Alex Moreno Candiotty" userId="e96adff4-1cbe-49a3-b718-475e670e9a8a" providerId="ADAL" clId="{262305F8-9203-439B-8356-FAE024FE7AE4}" dt="2022-07-22T21:03:05.904" v="53"/>
          <ac:spMkLst>
            <pc:docMk/>
            <pc:sldMk cId="3993484759" sldId="289"/>
            <ac:spMk id="26" creationId="{3F4B763A-A0FA-5A36-F22F-81B6D892F652}"/>
          </ac:spMkLst>
        </pc:spChg>
        <pc:cxnChg chg="add mod">
          <ac:chgData name="Alex Moreno Candiotty" userId="e96adff4-1cbe-49a3-b718-475e670e9a8a" providerId="ADAL" clId="{262305F8-9203-439B-8356-FAE024FE7AE4}" dt="2022-07-22T21:03:05.904" v="53"/>
          <ac:cxnSpMkLst>
            <pc:docMk/>
            <pc:sldMk cId="3993484759" sldId="289"/>
            <ac:cxnSpMk id="27" creationId="{7961DDC6-7C7C-9E36-02EC-F0D6CE7B6FFA}"/>
          </ac:cxnSpMkLst>
        </pc:cxnChg>
        <pc:cxnChg chg="add mod">
          <ac:chgData name="Alex Moreno Candiotty" userId="e96adff4-1cbe-49a3-b718-475e670e9a8a" providerId="ADAL" clId="{262305F8-9203-439B-8356-FAE024FE7AE4}" dt="2022-07-22T21:03:05.904" v="53"/>
          <ac:cxnSpMkLst>
            <pc:docMk/>
            <pc:sldMk cId="3993484759" sldId="289"/>
            <ac:cxnSpMk id="28" creationId="{63885918-08F1-53F1-9EDE-33E54E1189A8}"/>
          </ac:cxnSpMkLst>
        </pc:cxnChg>
        <pc:cxnChg chg="add mod">
          <ac:chgData name="Alex Moreno Candiotty" userId="e96adff4-1cbe-49a3-b718-475e670e9a8a" providerId="ADAL" clId="{262305F8-9203-439B-8356-FAE024FE7AE4}" dt="2022-07-22T21:03:05.904" v="53"/>
          <ac:cxnSpMkLst>
            <pc:docMk/>
            <pc:sldMk cId="3993484759" sldId="289"/>
            <ac:cxnSpMk id="29" creationId="{5589F935-896C-19A8-0FC0-18F05D395072}"/>
          </ac:cxnSpMkLst>
        </pc:cxnChg>
        <pc:cxnChg chg="add mod">
          <ac:chgData name="Alex Moreno Candiotty" userId="e96adff4-1cbe-49a3-b718-475e670e9a8a" providerId="ADAL" clId="{262305F8-9203-439B-8356-FAE024FE7AE4}" dt="2022-07-22T21:03:05.904" v="53"/>
          <ac:cxnSpMkLst>
            <pc:docMk/>
            <pc:sldMk cId="3993484759" sldId="289"/>
            <ac:cxnSpMk id="30" creationId="{4244DAAB-2C95-B238-CC8C-6C76A724DCD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F44C9-ACA5-DF13-C7BF-3433F7CCA4F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5CC7DF78-3738-99FE-A17E-7D98ACA5A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02F31C18-715F-F325-DDAE-3DE34C144066}"/>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20CF3073-E68D-C15E-BE6C-4A81A198E929}"/>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E57AE309-4E33-798F-1A22-ED037B0ACD79}"/>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9782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DEB4C-90E7-65CA-58F3-CCCE8F955C9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0FF9C2B9-2E85-3076-A4BA-0F9CC08EEC9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1675686-D1F5-1E27-F89E-E1CC56CAFD25}"/>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1D1FB3AF-1CC0-B524-0BC4-99EA6235A658}"/>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3998F375-7E7F-BBA3-65EF-4BE82CAFA752}"/>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249242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BEC09DC-1438-A684-3720-A8E73D55B3F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1DBA717-97A5-AD77-C1D5-8CB1D7DF4C4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4460D7C-B897-1D44-E7A3-2B8742544354}"/>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F161C8EF-4DB5-E2BA-5ED0-993B2634D842}"/>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44C030EA-5D01-9B15-BF97-6AE5164187E8}"/>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78944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74BE5B-1DAD-BACC-3C44-71F892D1C5A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D3664C3-6753-233E-30BD-4CAF6808E65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4BCC768-7D57-4B12-8DF6-EC8B654D5334}"/>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376AC3C8-E866-C43F-66E9-73770BB43C66}"/>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1BB1A47B-947C-A262-2C77-360753DBFDF5}"/>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59508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45FAC3-4779-C3A3-ED5D-0C531C71A0C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D46577D-C2A5-9C8A-F377-15D05972AF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3C03611-008F-44CD-906F-B9C9C1AB34CD}"/>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07DA6411-8809-4FFE-DF93-CBC5BF78770E}"/>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DABF4338-7618-E176-AC7A-1778FD1D7372}"/>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60855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BDE66-8D29-320B-1283-5749DDE5CB8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DAA1CE6-B770-D7DE-D4F9-D4BA639A05F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9C18F7DA-8014-4F2C-424A-4CAE821F23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0DF12EBE-3909-F96C-1B2E-510D26B633A6}"/>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6" name="Marcador de pie de página 5">
            <a:extLst>
              <a:ext uri="{FF2B5EF4-FFF2-40B4-BE49-F238E27FC236}">
                <a16:creationId xmlns:a16="http://schemas.microsoft.com/office/drawing/2014/main" id="{8497F098-5101-28C2-6C51-1FFB6384BB43}"/>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18D522FB-331F-506B-1A82-49C378C61194}"/>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320161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A74A7F-B7CD-C30C-39AC-040ECC9092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C97461C-1ECA-F40C-74BA-8B873A29B3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FBFE7C1-2522-2B10-09E7-13BDF854577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BD9029CF-E3EE-4331-B236-06BBE87C17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85127FC-C166-17F8-658F-DD961DAFF0B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DE51E8FC-FC47-02C5-4006-CB88CF840AF9}"/>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8" name="Marcador de pie de página 7">
            <a:extLst>
              <a:ext uri="{FF2B5EF4-FFF2-40B4-BE49-F238E27FC236}">
                <a16:creationId xmlns:a16="http://schemas.microsoft.com/office/drawing/2014/main" id="{BDDC9AF8-05DB-459C-0827-61439E1F1DC3}"/>
              </a:ext>
            </a:extLst>
          </p:cNvPr>
          <p:cNvSpPr>
            <a:spLocks noGrp="1"/>
          </p:cNvSpPr>
          <p:nvPr>
            <p:ph type="ftr" sz="quarter" idx="11"/>
          </p:nvPr>
        </p:nvSpPr>
        <p:spPr/>
        <p:txBody>
          <a:bodyPr/>
          <a:lstStyle/>
          <a:p>
            <a:endParaRPr lang="es-PE" dirty="0"/>
          </a:p>
        </p:txBody>
      </p:sp>
      <p:sp>
        <p:nvSpPr>
          <p:cNvPr id="9" name="Marcador de número de diapositiva 8">
            <a:extLst>
              <a:ext uri="{FF2B5EF4-FFF2-40B4-BE49-F238E27FC236}">
                <a16:creationId xmlns:a16="http://schemas.microsoft.com/office/drawing/2014/main" id="{16F00C70-5B22-D013-8E6C-8F10B62BCE9A}"/>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416041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F36CE-63FA-5C74-680A-F6C368226DC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B8ED2D8-F02F-2F84-F96B-5E9D4BEFCDBF}"/>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4" name="Marcador de pie de página 3">
            <a:extLst>
              <a:ext uri="{FF2B5EF4-FFF2-40B4-BE49-F238E27FC236}">
                <a16:creationId xmlns:a16="http://schemas.microsoft.com/office/drawing/2014/main" id="{492B57FE-5F2D-7D92-9F22-DD9E4864BF3C}"/>
              </a:ext>
            </a:extLst>
          </p:cNvPr>
          <p:cNvSpPr>
            <a:spLocks noGrp="1"/>
          </p:cNvSpPr>
          <p:nvPr>
            <p:ph type="ftr" sz="quarter" idx="11"/>
          </p:nvPr>
        </p:nvSpPr>
        <p:spPr/>
        <p:txBody>
          <a:bodyPr/>
          <a:lstStyle/>
          <a:p>
            <a:endParaRPr lang="es-PE" dirty="0"/>
          </a:p>
        </p:txBody>
      </p:sp>
      <p:sp>
        <p:nvSpPr>
          <p:cNvPr id="5" name="Marcador de número de diapositiva 4">
            <a:extLst>
              <a:ext uri="{FF2B5EF4-FFF2-40B4-BE49-F238E27FC236}">
                <a16:creationId xmlns:a16="http://schemas.microsoft.com/office/drawing/2014/main" id="{70D9CF84-81A1-DFD8-03EF-51AA28ABA432}"/>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94665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248E561-39E9-6A8C-FADF-37DCA8798A7C}"/>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3" name="Marcador de pie de página 2">
            <a:extLst>
              <a:ext uri="{FF2B5EF4-FFF2-40B4-BE49-F238E27FC236}">
                <a16:creationId xmlns:a16="http://schemas.microsoft.com/office/drawing/2014/main" id="{BE578FEB-599F-57AF-1C4F-D205EAE6D713}"/>
              </a:ext>
            </a:extLst>
          </p:cNvPr>
          <p:cNvSpPr>
            <a:spLocks noGrp="1"/>
          </p:cNvSpPr>
          <p:nvPr>
            <p:ph type="ftr" sz="quarter" idx="11"/>
          </p:nvPr>
        </p:nvSpPr>
        <p:spPr/>
        <p:txBody>
          <a:bodyPr/>
          <a:lstStyle/>
          <a:p>
            <a:endParaRPr lang="es-PE" dirty="0"/>
          </a:p>
        </p:txBody>
      </p:sp>
      <p:sp>
        <p:nvSpPr>
          <p:cNvPr id="4" name="Marcador de número de diapositiva 3">
            <a:extLst>
              <a:ext uri="{FF2B5EF4-FFF2-40B4-BE49-F238E27FC236}">
                <a16:creationId xmlns:a16="http://schemas.microsoft.com/office/drawing/2014/main" id="{AC8337AD-1EAB-F6BF-6802-044FFC3F7EDA}"/>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237050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923BC-B7B9-704E-02BA-BC5502E89A4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BE0FE0A-7807-4E52-2EF0-8C858C3D4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2F6D45FA-0134-A91F-986A-7451F1897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62366AF-CF77-07BF-6E11-9A7DC1C1DDFA}"/>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6" name="Marcador de pie de página 5">
            <a:extLst>
              <a:ext uri="{FF2B5EF4-FFF2-40B4-BE49-F238E27FC236}">
                <a16:creationId xmlns:a16="http://schemas.microsoft.com/office/drawing/2014/main" id="{0450CD6F-46FF-1444-995D-968F04CCACA3}"/>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F1000892-84A5-FF59-72DF-836CCE81A1E6}"/>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225108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6974CF-C915-3312-79C3-BEE49E93259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A6EC901-35B0-7B7C-B0A6-A26108528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Marcador de texto 3">
            <a:extLst>
              <a:ext uri="{FF2B5EF4-FFF2-40B4-BE49-F238E27FC236}">
                <a16:creationId xmlns:a16="http://schemas.microsoft.com/office/drawing/2014/main" id="{CD68DDA0-17D5-B55B-8A66-6A39AF932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4D3EDF1-A78F-FF97-A38B-BA7CF3AF4A1F}"/>
              </a:ext>
            </a:extLst>
          </p:cNvPr>
          <p:cNvSpPr>
            <a:spLocks noGrp="1"/>
          </p:cNvSpPr>
          <p:nvPr>
            <p:ph type="dt" sz="half" idx="10"/>
          </p:nvPr>
        </p:nvSpPr>
        <p:spPr/>
        <p:txBody>
          <a:bodyPr/>
          <a:lstStyle/>
          <a:p>
            <a:fld id="{E10CFF87-877F-452F-AC61-8B6AA62FEC96}" type="datetimeFigureOut">
              <a:rPr lang="es-PE" smtClean="0"/>
              <a:t>22/07/2022</a:t>
            </a:fld>
            <a:endParaRPr lang="es-PE" dirty="0"/>
          </a:p>
        </p:txBody>
      </p:sp>
      <p:sp>
        <p:nvSpPr>
          <p:cNvPr id="6" name="Marcador de pie de página 5">
            <a:extLst>
              <a:ext uri="{FF2B5EF4-FFF2-40B4-BE49-F238E27FC236}">
                <a16:creationId xmlns:a16="http://schemas.microsoft.com/office/drawing/2014/main" id="{05E31269-4472-0E98-C7AA-17B906A280C9}"/>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C8526033-47B5-9508-B600-E61A74A6A405}"/>
              </a:ext>
            </a:extLst>
          </p:cNvPr>
          <p:cNvSpPr>
            <a:spLocks noGrp="1"/>
          </p:cNvSpPr>
          <p:nvPr>
            <p:ph type="sldNum" sz="quarter" idx="12"/>
          </p:nvPr>
        </p:nvSpPr>
        <p:spPr/>
        <p:txBody>
          <a:body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21383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F2870E-735D-6568-E274-CB6779265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1257BD3-2B80-D7D5-E22A-3E00749EF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12D068FF-DD47-2AB2-8EF7-FEEAC5B70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CFF87-877F-452F-AC61-8B6AA62FEC96}" type="datetimeFigureOut">
              <a:rPr lang="es-PE" smtClean="0"/>
              <a:t>22/07/2022</a:t>
            </a:fld>
            <a:endParaRPr lang="es-PE" dirty="0"/>
          </a:p>
        </p:txBody>
      </p:sp>
      <p:sp>
        <p:nvSpPr>
          <p:cNvPr id="5" name="Marcador de pie de página 4">
            <a:extLst>
              <a:ext uri="{FF2B5EF4-FFF2-40B4-BE49-F238E27FC236}">
                <a16:creationId xmlns:a16="http://schemas.microsoft.com/office/drawing/2014/main" id="{FDC78C8F-9B51-76D6-E805-2F8F3E221B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Marcador de número de diapositiva 5">
            <a:extLst>
              <a:ext uri="{FF2B5EF4-FFF2-40B4-BE49-F238E27FC236}">
                <a16:creationId xmlns:a16="http://schemas.microsoft.com/office/drawing/2014/main" id="{0A8CB16D-ED5C-4846-34D8-EA50E83AC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663D5-6680-4CB9-9F52-A881DB88BE06}" type="slidenum">
              <a:rPr lang="es-PE" smtClean="0"/>
              <a:t>‹Nº›</a:t>
            </a:fld>
            <a:endParaRPr lang="es-PE" dirty="0"/>
          </a:p>
        </p:txBody>
      </p:sp>
    </p:spTree>
    <p:extLst>
      <p:ext uri="{BB962C8B-B14F-4D97-AF65-F5344CB8AC3E}">
        <p14:creationId xmlns:p14="http://schemas.microsoft.com/office/powerpoint/2010/main" val="1504916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11" name="Marcador de posición de imagen 1">
            <a:extLst>
              <a:ext uri="{FF2B5EF4-FFF2-40B4-BE49-F238E27FC236}">
                <a16:creationId xmlns:a16="http://schemas.microsoft.com/office/drawing/2014/main" id="{23EC7202-1DA5-F1ED-3FC9-F3B18C4189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pic>
        <p:nvPicPr>
          <p:cNvPr id="13" name="Imagen 14">
            <a:extLst>
              <a:ext uri="{FF2B5EF4-FFF2-40B4-BE49-F238E27FC236}">
                <a16:creationId xmlns:a16="http://schemas.microsoft.com/office/drawing/2014/main" id="{FAB1B9EB-0B91-8DEA-5213-6219FDB03F8D}"/>
              </a:ext>
            </a:extLst>
          </p:cNvPr>
          <p:cNvPicPr>
            <a:picLocks noChangeAspect="1"/>
          </p:cNvPicPr>
          <p:nvPr/>
        </p:nvPicPr>
        <p:blipFill>
          <a:blip r:embed="rId3"/>
          <a:stretch>
            <a:fillRect/>
          </a:stretch>
        </p:blipFill>
        <p:spPr>
          <a:xfrm>
            <a:off x="-5751" y="-31493"/>
            <a:ext cx="12203501" cy="6892231"/>
          </a:xfrm>
          <a:prstGeom prst="rect">
            <a:avLst/>
          </a:prstGeom>
        </p:spPr>
      </p:pic>
      <p:sp>
        <p:nvSpPr>
          <p:cNvPr id="2" name="CuadroTexto 1">
            <a:extLst>
              <a:ext uri="{FF2B5EF4-FFF2-40B4-BE49-F238E27FC236}">
                <a16:creationId xmlns:a16="http://schemas.microsoft.com/office/drawing/2014/main" id="{0FF82FEA-0701-8D91-F70A-8946E78F6A2E}"/>
              </a:ext>
            </a:extLst>
          </p:cNvPr>
          <p:cNvSpPr txBox="1"/>
          <p:nvPr/>
        </p:nvSpPr>
        <p:spPr>
          <a:xfrm>
            <a:off x="7900194" y="3519830"/>
            <a:ext cx="2863121" cy="707886"/>
          </a:xfrm>
          <a:prstGeom prst="rect">
            <a:avLst/>
          </a:prstGeom>
          <a:noFill/>
        </p:spPr>
        <p:txBody>
          <a:bodyPr wrap="square" rtlCol="0">
            <a:spAutoFit/>
          </a:bodyPr>
          <a:lstStyle/>
          <a:p>
            <a:pPr algn="ctr"/>
            <a:r>
              <a:rPr lang="es-PE" sz="2000" b="1" dirty="0">
                <a:solidFill>
                  <a:srgbClr val="002060"/>
                </a:solidFill>
              </a:rPr>
              <a:t>Expositor: Alex Moreno</a:t>
            </a:r>
          </a:p>
          <a:p>
            <a:pPr algn="ctr"/>
            <a:r>
              <a:rPr lang="es-PE" sz="2000" b="1" dirty="0">
                <a:solidFill>
                  <a:srgbClr val="002060"/>
                </a:solidFill>
              </a:rPr>
              <a:t>Jefe de Proyectos</a:t>
            </a:r>
          </a:p>
        </p:txBody>
      </p:sp>
    </p:spTree>
    <p:extLst>
      <p:ext uri="{BB962C8B-B14F-4D97-AF65-F5344CB8AC3E}">
        <p14:creationId xmlns:p14="http://schemas.microsoft.com/office/powerpoint/2010/main" val="366563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7. </a:t>
            </a:r>
            <a:r>
              <a:rPr lang="en-US" sz="2000" dirty="0">
                <a:solidFill>
                  <a:srgbClr val="FFFFFF"/>
                </a:solidFill>
                <a:latin typeface="-apple-system"/>
              </a:rPr>
              <a:t>Se incorpora la GRE Transportista al modelo PSE.</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923330"/>
          </a:xfrm>
          <a:prstGeom prst="rect">
            <a:avLst/>
          </a:prstGeom>
          <a:noFill/>
        </p:spPr>
        <p:txBody>
          <a:bodyPr wrap="square" rtlCol="0">
            <a:spAutoFit/>
          </a:bodyPr>
          <a:lstStyle/>
          <a:p>
            <a:pPr marL="285750" indent="-285750" algn="just">
              <a:buFont typeface="Wingdings" panose="05000000000000000000" pitchFamily="2" charset="2"/>
              <a:buChar char="ü"/>
            </a:pPr>
            <a:r>
              <a:rPr lang="es-E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 incorpora en la Resolución de Superintendencia N.º 097-2012/SUNAT el anexo </a:t>
            </a:r>
            <a:r>
              <a:rPr lang="es-E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t>
            </a:r>
            <a:r>
              <a:rPr lang="es-E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28 - Guía de Remisión Electrónica -Transportista, según lo indicado en el anexo IX</a:t>
            </a:r>
            <a:r>
              <a:rPr lang="es-PE" dirty="0">
                <a:latin typeface="Arial" panose="020B0604020202020204" pitchFamily="34" charset="0"/>
                <a:cs typeface="Times New Roman" panose="02020603050405020304" pitchFamily="18" charset="0"/>
              </a:rPr>
              <a:t>.</a:t>
            </a:r>
          </a:p>
        </p:txBody>
      </p:sp>
      <p:sp>
        <p:nvSpPr>
          <p:cNvPr id="16" name="Título 1">
            <a:extLst>
              <a:ext uri="{FF2B5EF4-FFF2-40B4-BE49-F238E27FC236}">
                <a16:creationId xmlns:a16="http://schemas.microsoft.com/office/drawing/2014/main" id="{DE6EA979-F4F4-11BB-3B27-C7ED626A4B58}"/>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58316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8. </a:t>
            </a:r>
            <a:r>
              <a:rPr lang="en-US" sz="2000" dirty="0">
                <a:solidFill>
                  <a:srgbClr val="FFFFFF"/>
                </a:solidFill>
                <a:latin typeface="-apple-system"/>
              </a:rPr>
              <a:t>Modificación de catálogos.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pic>
        <p:nvPicPr>
          <p:cNvPr id="7" name="Imagen 6">
            <a:extLst>
              <a:ext uri="{FF2B5EF4-FFF2-40B4-BE49-F238E27FC236}">
                <a16:creationId xmlns:a16="http://schemas.microsoft.com/office/drawing/2014/main" id="{17100B93-F803-C239-48C7-2BC036DE4536}"/>
              </a:ext>
            </a:extLst>
          </p:cNvPr>
          <p:cNvPicPr>
            <a:picLocks noChangeAspect="1"/>
          </p:cNvPicPr>
          <p:nvPr/>
        </p:nvPicPr>
        <p:blipFill>
          <a:blip r:embed="rId3"/>
          <a:stretch>
            <a:fillRect/>
          </a:stretch>
        </p:blipFill>
        <p:spPr>
          <a:xfrm>
            <a:off x="5319249" y="1968017"/>
            <a:ext cx="5457825" cy="3409950"/>
          </a:xfrm>
          <a:prstGeom prst="rect">
            <a:avLst/>
          </a:prstGeom>
        </p:spPr>
      </p:pic>
      <p:sp>
        <p:nvSpPr>
          <p:cNvPr id="16" name="Título 1">
            <a:extLst>
              <a:ext uri="{FF2B5EF4-FFF2-40B4-BE49-F238E27FC236}">
                <a16:creationId xmlns:a16="http://schemas.microsoft.com/office/drawing/2014/main" id="{CC020D33-C178-72F8-59AC-046EF9034718}"/>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370338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8. </a:t>
            </a:r>
            <a:r>
              <a:rPr lang="en-US" sz="2000" dirty="0">
                <a:solidFill>
                  <a:srgbClr val="FFFFFF"/>
                </a:solidFill>
                <a:latin typeface="-apple-system"/>
              </a:rPr>
              <a:t>Modificación de catálogos.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pic>
        <p:nvPicPr>
          <p:cNvPr id="6" name="Imagen 5">
            <a:extLst>
              <a:ext uri="{FF2B5EF4-FFF2-40B4-BE49-F238E27FC236}">
                <a16:creationId xmlns:a16="http://schemas.microsoft.com/office/drawing/2014/main" id="{535CBD16-FAF2-9451-FF59-84FBCFB8B208}"/>
              </a:ext>
            </a:extLst>
          </p:cNvPr>
          <p:cNvPicPr>
            <a:picLocks noChangeAspect="1"/>
          </p:cNvPicPr>
          <p:nvPr/>
        </p:nvPicPr>
        <p:blipFill>
          <a:blip r:embed="rId3"/>
          <a:stretch>
            <a:fillRect/>
          </a:stretch>
        </p:blipFill>
        <p:spPr>
          <a:xfrm>
            <a:off x="5395914" y="1683585"/>
            <a:ext cx="5438775" cy="3762375"/>
          </a:xfrm>
          <a:prstGeom prst="rect">
            <a:avLst/>
          </a:prstGeom>
        </p:spPr>
      </p:pic>
      <p:sp>
        <p:nvSpPr>
          <p:cNvPr id="16" name="Título 1">
            <a:extLst>
              <a:ext uri="{FF2B5EF4-FFF2-40B4-BE49-F238E27FC236}">
                <a16:creationId xmlns:a16="http://schemas.microsoft.com/office/drawing/2014/main" id="{FAACA651-9CCF-44DA-7014-8E8387445E57}"/>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4545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9. </a:t>
            </a:r>
            <a:r>
              <a:rPr lang="en-US" sz="2000" dirty="0">
                <a:solidFill>
                  <a:srgbClr val="FFFFFF"/>
                </a:solidFill>
                <a:latin typeface="-apple-system"/>
              </a:rPr>
              <a:t>Nuevos Catálogos.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139321"/>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Catálogo 61 – Documentos relacionados aplicables a las GRE.</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Catálogo 62 – Bienes normalizados</a:t>
            </a:r>
            <a:r>
              <a:rPr lang="es-MX" dirty="0">
                <a:latin typeface="Arial" panose="020B0604020202020204" pitchFamily="34" charset="0"/>
                <a:cs typeface="Times New Roman" panose="02020603050405020304" pitchFamily="18" charset="0"/>
              </a:rPr>
              <a:t>.</a:t>
            </a: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Catálogo 63 – Principales puertos en el Perú</a:t>
            </a:r>
            <a:r>
              <a:rPr lang="es-ES" dirty="0">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Catálogo 64 – Principales aeropuertos en el Perú</a:t>
            </a:r>
            <a:r>
              <a:rPr lang="es-ES" dirty="0">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ES" dirty="0">
                <a:latin typeface="Arial" panose="020B0604020202020204" pitchFamily="34" charset="0"/>
                <a:cs typeface="Times New Roman" panose="02020603050405020304" pitchFamily="18" charset="0"/>
              </a:rPr>
              <a:t>Catálogo 65 - </a:t>
            </a:r>
            <a:r>
              <a:rPr lang="es-PE" dirty="0">
                <a:latin typeface="Arial" panose="020B0604020202020204" pitchFamily="34" charset="0"/>
                <a:cs typeface="Times New Roman" panose="02020603050405020304" pitchFamily="18" charset="0"/>
              </a:rPr>
              <a:t>Tipo de unidad de medida asociado a una DAM o DS</a:t>
            </a:r>
            <a:r>
              <a:rPr lang="es-ES" dirty="0">
                <a:latin typeface="Arial" panose="020B0604020202020204" pitchFamily="34" charset="0"/>
                <a:cs typeface="Times New Roman" panose="02020603050405020304" pitchFamily="18" charset="0"/>
              </a:rPr>
              <a:t>.</a:t>
            </a:r>
            <a:endParaRPr lang="es-PE" dirty="0">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44FAC8A2-D687-4534-6FC1-77CCE939512F}"/>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195124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10. </a:t>
            </a:r>
            <a:r>
              <a:rPr lang="en-US" sz="2000" dirty="0">
                <a:solidFill>
                  <a:srgbClr val="FFFFFF"/>
                </a:solidFill>
                <a:latin typeface="-apple-system"/>
              </a:rPr>
              <a:t>Otros cambios.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4524315"/>
          </a:xfrm>
          <a:prstGeom prst="rect">
            <a:avLst/>
          </a:prstGeom>
          <a:noFill/>
        </p:spPr>
        <p:txBody>
          <a:bodyPr wrap="square" rtlCol="0">
            <a:spAutoFit/>
          </a:bodyPr>
          <a:lstStyle/>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Hora de emisión, de opcional pasará a ser obligatorio</a:t>
            </a:r>
            <a:r>
              <a:rPr lang="es-PE" dirty="0">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está agregando datos del comprador para el motivo de traslado sea por venta con entrega a terceros (03)</a:t>
            </a:r>
            <a:r>
              <a:rPr lang="es-PE" dirty="0">
                <a:solidFill>
                  <a:srgbClr val="000000"/>
                </a:solidFill>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pasa a validar la unidad de medida del bien a trasladar, con el catálogo 03, salvo que el motivo de traslado sea por importación (08) o exportación (09), habiéndose creado para ello catálogo 65. En el caso de exportación, el envío de este dato, la cantidad y la descripción del bien son opcionales si es que ya se consignó información de la DAM en la GRE.</a:t>
            </a:r>
          </a:p>
          <a:p>
            <a:pPr marL="285750" indent="-285750" algn="just">
              <a:buFont typeface="Wingdings" panose="05000000000000000000" pitchFamily="2" charset="2"/>
              <a:buChar char="ü"/>
            </a:pPr>
            <a:endParaRPr lang="es-MX"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 el campo "Indicador de bien normalizado" de manera opcional, pero si tiene valor "1" conlleva a consignar también el nuevo campo "Código de subpartida arancelaria" y el campo ya existente "Código de Producto SUNAT".</a:t>
            </a:r>
            <a:endParaRPr lang="es-PE" dirty="0">
              <a:solidFill>
                <a:srgbClr val="000000"/>
              </a:solidFill>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6A74D9D7-EF68-3B38-5008-00E23FA64115}"/>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87604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10. </a:t>
            </a:r>
            <a:r>
              <a:rPr lang="en-US" sz="2000" dirty="0">
                <a:solidFill>
                  <a:srgbClr val="FFFFFF"/>
                </a:solidFill>
                <a:latin typeface="-apple-system"/>
              </a:rPr>
              <a:t>Otros cambios.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970318"/>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Se agrega opcionalmente el "Código GTIN".</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 el campo "Número de precinto" si el motivo de traslado es importación o exportación</a:t>
            </a:r>
            <a:r>
              <a:rPr lang="es-PE" dirty="0">
                <a:solidFill>
                  <a:srgbClr val="000000"/>
                </a:solidFill>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agregan "Código de establecimiento del punto de partida" y "Código de establecimiento del punto de llegada" si el motivo de traslado es Traslado entre establecimientos de la misma empresa (04).</a:t>
            </a:r>
          </a:p>
          <a:p>
            <a:pPr marL="285750" indent="-285750" algn="just">
              <a:buFont typeface="Wingdings" panose="05000000000000000000" pitchFamily="2" charset="2"/>
              <a:buChar char="ü"/>
            </a:pPr>
            <a:endParaRPr lang="es-MX"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Pasan de obligatorio a condicional la dirección y el </a:t>
            </a:r>
            <a:r>
              <a:rPr lang="es-MX" dirty="0" err="1">
                <a:solidFill>
                  <a:srgbClr val="000000"/>
                </a:solidFill>
                <a:latin typeface="Arial" panose="020B0604020202020204" pitchFamily="34" charset="0"/>
                <a:cs typeface="Times New Roman" panose="02020603050405020304" pitchFamily="18" charset="0"/>
              </a:rPr>
              <a:t>ubigeo</a:t>
            </a:r>
            <a:r>
              <a:rPr lang="es-MX" dirty="0">
                <a:solidFill>
                  <a:srgbClr val="000000"/>
                </a:solidFill>
                <a:latin typeface="Arial" panose="020B0604020202020204" pitchFamily="34" charset="0"/>
                <a:cs typeface="Times New Roman" panose="02020603050405020304" pitchFamily="18" charset="0"/>
              </a:rPr>
              <a:t> del punto de llegada, ya que no será necesario su registro si se consigna el nuevo campo de "Código de puerto o aeropuerto".</a:t>
            </a:r>
            <a:endParaRPr lang="es-PE" dirty="0">
              <a:solidFill>
                <a:srgbClr val="000000"/>
              </a:solidFill>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0187BE20-8FDC-A282-3D13-5D0B84EC5DAE}"/>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173854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10. </a:t>
            </a:r>
            <a:r>
              <a:rPr lang="en-US" sz="2000" dirty="0">
                <a:solidFill>
                  <a:srgbClr val="FFFFFF"/>
                </a:solidFill>
                <a:latin typeface="-apple-system"/>
              </a:rPr>
              <a:t>Otros cambios.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970318"/>
          </a:xfrm>
          <a:prstGeom prst="rect">
            <a:avLst/>
          </a:prstGeom>
          <a:noFill/>
        </p:spPr>
        <p:txBody>
          <a:bodyPr wrap="square" rtlCol="0">
            <a:spAutoFit/>
          </a:bodyPr>
          <a:lstStyle/>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validará que la fecha de inicio de traslado o la entrega de bienes al transportista, sea posterior a la fecha de emisión</a:t>
            </a:r>
            <a:r>
              <a:rPr lang="es-PE" dirty="0">
                <a:solidFill>
                  <a:srgbClr val="000000"/>
                </a:solidFill>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 el nuevo campo "Código de puerto" (nuevo catálogo 63) o "Código de aeropuerto" (nuevo catálogo 64), que será obligatorio para los motivos de traslado de importación o exportación</a:t>
            </a:r>
            <a:r>
              <a:rPr lang="es-PE" dirty="0">
                <a:solidFill>
                  <a:srgbClr val="000000"/>
                </a:solidFill>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modifica el campo "Código de tipo de documento relacionado" para que ya no haga referencia al Catálogo 21, sino al nuevo Catálogo 61, haciendo obligatorio los datos correspondientes al DAM o DS para los casos de exportación y de importación o del Código de autorización SCOP para la venta de combustible.</a:t>
            </a:r>
            <a:endParaRPr lang="es-PE" dirty="0">
              <a:solidFill>
                <a:srgbClr val="000000"/>
              </a:solidFill>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68B60F1E-981E-8D43-06F1-1C0E11AA36A0}"/>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180771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9. </a:t>
            </a:r>
            <a:r>
              <a:rPr lang="en-US" sz="2000" dirty="0">
                <a:solidFill>
                  <a:srgbClr val="FFFFFF"/>
                </a:solidFill>
                <a:latin typeface="-apple-system"/>
              </a:rPr>
              <a:t>Otros cambios.</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2862322"/>
          </a:xfrm>
          <a:prstGeom prst="rect">
            <a:avLst/>
          </a:prstGeom>
          <a:noFill/>
        </p:spPr>
        <p:txBody>
          <a:bodyPr wrap="square" rtlCol="0">
            <a:spAutoFit/>
          </a:bodyPr>
          <a:lstStyle/>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 el campo "Indicador de traslado en vehículos de categoría M1 o L".</a:t>
            </a: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agrega el campo "Indicador de traslado total de mercancías de la DAM o la DS" el cual será obligatorio si el motivo de traslado es importación (08) y en cuyo caso, ya no será necesario enviar la unidad de medida, la cantidad y la descripción detallada del ítem, como tampoco la unidad de medida del peso bruto y el peso bruto total del bien trasladado</a:t>
            </a:r>
            <a:r>
              <a:rPr lang="es-PE" dirty="0">
                <a:solidFill>
                  <a:srgbClr val="000000"/>
                </a:solidFill>
                <a:latin typeface="Arial" panose="020B0604020202020204" pitchFamily="34" charset="0"/>
                <a:cs typeface="Times New Roman" panose="02020603050405020304" pitchFamily="18" charset="0"/>
              </a:rPr>
              <a:t>.</a:t>
            </a:r>
          </a:p>
        </p:txBody>
      </p:sp>
      <p:sp>
        <p:nvSpPr>
          <p:cNvPr id="16" name="Título 1">
            <a:extLst>
              <a:ext uri="{FF2B5EF4-FFF2-40B4-BE49-F238E27FC236}">
                <a16:creationId xmlns:a16="http://schemas.microsoft.com/office/drawing/2014/main" id="{167EFD13-1BBF-9E44-2C0B-507D1603811F}"/>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85243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1371599" y="294538"/>
            <a:ext cx="9895951" cy="1033669"/>
          </a:xfrm>
        </p:spPr>
        <p:txBody>
          <a:bodyPr vert="horz" lIns="91440" tIns="45720" rIns="91440" bIns="45720" rtlCol="0" anchor="ctr">
            <a:normAutofit/>
          </a:bodyPr>
          <a:lstStyle/>
          <a:p>
            <a:pPr algn="l"/>
            <a:r>
              <a:rPr lang="en-US" sz="4000" kern="1200">
                <a:solidFill>
                  <a:srgbClr val="FFFFFF"/>
                </a:solidFill>
                <a:latin typeface="+mj-lt"/>
                <a:ea typeface="+mj-ea"/>
                <a:cs typeface="+mj-cs"/>
              </a:rPr>
              <a:t>RS 123-2022/SUNAT: </a:t>
            </a:r>
            <a:r>
              <a:rPr lang="en-US" sz="4000" kern="1200" dirty="0">
                <a:solidFill>
                  <a:srgbClr val="FFFFFF"/>
                </a:solidFill>
                <a:latin typeface="+mj-lt"/>
                <a:ea typeface="+mj-ea"/>
                <a:cs typeface="+mj-cs"/>
              </a:rPr>
              <a:t>MODIFICA GRE</a:t>
            </a:r>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1371599" y="2318197"/>
            <a:ext cx="9724031" cy="2914985"/>
          </a:xfrm>
        </p:spPr>
        <p:txBody>
          <a:bodyPr vert="horz" lIns="91440" tIns="45720" rIns="91440" bIns="45720" rtlCol="0" anchor="ctr">
            <a:normAutofit fontScale="92500" lnSpcReduction="10000"/>
          </a:bodyPr>
          <a:lstStyle/>
          <a:p>
            <a:pPr marL="514350" algn="l">
              <a:lnSpc>
                <a:spcPct val="110000"/>
              </a:lnSpc>
            </a:pPr>
            <a:r>
              <a:rPr lang="es-PE" sz="2600" b="1" dirty="0"/>
              <a:t>Entrada en Vigencia:</a:t>
            </a:r>
          </a:p>
          <a:p>
            <a:pPr marL="514350" algn="l"/>
            <a:endParaRPr lang="es-PE" i="0" dirty="0">
              <a:effectLst/>
            </a:endParaRPr>
          </a:p>
          <a:p>
            <a:pPr marL="285750" indent="-285750" algn="just">
              <a:buFont typeface="Wingdings" panose="05000000000000000000" pitchFamily="2" charset="2"/>
              <a:buChar char="ü"/>
            </a:pPr>
            <a:r>
              <a:rPr lang="es-ES" sz="1900" dirty="0">
                <a:solidFill>
                  <a:srgbClr val="000000"/>
                </a:solidFill>
                <a:latin typeface="Arial" panose="020B0604020202020204" pitchFamily="34" charset="0"/>
                <a:cs typeface="Times New Roman" panose="02020603050405020304" pitchFamily="18" charset="0"/>
              </a:rPr>
              <a:t>La presente resolución entra en vigencia el 13 de julio de 2022.</a:t>
            </a:r>
          </a:p>
          <a:p>
            <a:pPr marL="285750" indent="-285750" algn="just">
              <a:buFont typeface="Wingdings" panose="05000000000000000000" pitchFamily="2" charset="2"/>
              <a:buChar char="ü"/>
            </a:pPr>
            <a:r>
              <a:rPr lang="es-MX" sz="1900" dirty="0">
                <a:solidFill>
                  <a:srgbClr val="000000"/>
                </a:solidFill>
                <a:latin typeface="Arial" panose="020B0604020202020204" pitchFamily="34" charset="0"/>
                <a:cs typeface="Times New Roman" panose="02020603050405020304" pitchFamily="18" charset="0"/>
              </a:rPr>
              <a:t>Excepcionalmente, hasta el 30 de noviembre de 2022 los contribuyentes pueden emitir sus GRE - remitente a través del SEE - Del contribuyente o SEE - OSE considerando las condiciones y requisitos exigibles con anterioridad a la fecha de publicación de la presente resolución.</a:t>
            </a:r>
          </a:p>
          <a:p>
            <a:pPr marL="285750" indent="-285750" algn="just">
              <a:buFont typeface="Wingdings" panose="05000000000000000000" pitchFamily="2" charset="2"/>
              <a:buChar char="ü"/>
            </a:pPr>
            <a:r>
              <a:rPr lang="es-MX" sz="1900" dirty="0">
                <a:solidFill>
                  <a:srgbClr val="000000"/>
                </a:solidFill>
                <a:latin typeface="Arial" panose="020B0604020202020204" pitchFamily="34" charset="0"/>
                <a:cs typeface="Times New Roman" panose="02020603050405020304" pitchFamily="18" charset="0"/>
              </a:rPr>
              <a:t>A partir del 1 de diciembre del 2022, el envío de la GRE se hará exclusivamente a SUNAT. El OSE ya no validará la GRE.</a:t>
            </a:r>
            <a:endParaRPr lang="en-US" sz="1900" dirty="0">
              <a:solidFill>
                <a:srgbClr val="000000"/>
              </a:solidFill>
              <a:latin typeface="Arial" panose="020B060402020202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11" name="Marcador de posición de imagen 1">
            <a:extLst>
              <a:ext uri="{FF2B5EF4-FFF2-40B4-BE49-F238E27FC236}">
                <a16:creationId xmlns:a16="http://schemas.microsoft.com/office/drawing/2014/main" id="{23EC7202-1DA5-F1ED-3FC9-F3B18C4189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Tree>
    <p:extLst>
      <p:ext uri="{BB962C8B-B14F-4D97-AF65-F5344CB8AC3E}">
        <p14:creationId xmlns:p14="http://schemas.microsoft.com/office/powerpoint/2010/main" val="5668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1371599" y="294538"/>
            <a:ext cx="9895951" cy="1033669"/>
          </a:xfrm>
        </p:spPr>
        <p:txBody>
          <a:bodyPr vert="horz" lIns="91440" tIns="45720" rIns="91440" bIns="45720" rtlCol="0" anchor="ctr">
            <a:normAutofit/>
          </a:bodyPr>
          <a:lstStyle/>
          <a:p>
            <a:pPr algn="l"/>
            <a:r>
              <a:rPr lang="en-US" sz="4000" kern="1200">
                <a:solidFill>
                  <a:srgbClr val="FFFFFF"/>
                </a:solidFill>
                <a:latin typeface="+mj-lt"/>
                <a:ea typeface="+mj-ea"/>
                <a:cs typeface="+mj-cs"/>
              </a:rPr>
              <a:t>RS 123-2022/SUNAT: </a:t>
            </a:r>
            <a:r>
              <a:rPr lang="en-US" sz="4000" kern="1200" dirty="0">
                <a:solidFill>
                  <a:srgbClr val="FFFFFF"/>
                </a:solidFill>
                <a:latin typeface="+mj-lt"/>
                <a:ea typeface="+mj-ea"/>
                <a:cs typeface="+mj-cs"/>
              </a:rPr>
              <a:t>MODIFICA GRE</a:t>
            </a:r>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11" name="Marcador de posición de imagen 1">
            <a:extLst>
              <a:ext uri="{FF2B5EF4-FFF2-40B4-BE49-F238E27FC236}">
                <a16:creationId xmlns:a16="http://schemas.microsoft.com/office/drawing/2014/main" id="{23EC7202-1DA5-F1ED-3FC9-F3B18C4189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13" name="CuadroTexto 12">
            <a:extLst>
              <a:ext uri="{FF2B5EF4-FFF2-40B4-BE49-F238E27FC236}">
                <a16:creationId xmlns:a16="http://schemas.microsoft.com/office/drawing/2014/main" id="{1B98C5DE-DB46-39A4-C8C5-7E83A384CEDD}"/>
              </a:ext>
            </a:extLst>
          </p:cNvPr>
          <p:cNvSpPr txBox="1"/>
          <p:nvPr/>
        </p:nvSpPr>
        <p:spPr>
          <a:xfrm>
            <a:off x="1003117" y="2164715"/>
            <a:ext cx="1772529" cy="307777"/>
          </a:xfrm>
          <a:prstGeom prst="rect">
            <a:avLst/>
          </a:prstGeom>
          <a:noFill/>
        </p:spPr>
        <p:txBody>
          <a:bodyPr wrap="square" rtlCol="0">
            <a:spAutoFit/>
          </a:bodyPr>
          <a:lstStyle/>
          <a:p>
            <a:r>
              <a:rPr lang="es-PE" sz="1400" b="1" dirty="0">
                <a:solidFill>
                  <a:schemeClr val="accent1">
                    <a:lumMod val="75000"/>
                  </a:schemeClr>
                </a:solidFill>
              </a:rPr>
              <a:t>Vigencia RS 123-2022</a:t>
            </a:r>
          </a:p>
        </p:txBody>
      </p:sp>
      <p:sp>
        <p:nvSpPr>
          <p:cNvPr id="15" name="CuadroTexto 14">
            <a:extLst>
              <a:ext uri="{FF2B5EF4-FFF2-40B4-BE49-F238E27FC236}">
                <a16:creationId xmlns:a16="http://schemas.microsoft.com/office/drawing/2014/main" id="{5424946B-9156-15B9-B5EB-BA9BB9442C0C}"/>
              </a:ext>
            </a:extLst>
          </p:cNvPr>
          <p:cNvSpPr txBox="1"/>
          <p:nvPr/>
        </p:nvSpPr>
        <p:spPr>
          <a:xfrm>
            <a:off x="3230076" y="2164715"/>
            <a:ext cx="1772529" cy="307777"/>
          </a:xfrm>
          <a:prstGeom prst="rect">
            <a:avLst/>
          </a:prstGeom>
          <a:noFill/>
        </p:spPr>
        <p:txBody>
          <a:bodyPr wrap="square" rtlCol="0">
            <a:spAutoFit/>
          </a:bodyPr>
          <a:lstStyle/>
          <a:p>
            <a:r>
              <a:rPr lang="es-PE" sz="1400" b="1" dirty="0">
                <a:solidFill>
                  <a:schemeClr val="accent1">
                    <a:lumMod val="75000"/>
                  </a:schemeClr>
                </a:solidFill>
              </a:rPr>
              <a:t>Nuevos </a:t>
            </a:r>
            <a:r>
              <a:rPr lang="es-PE" sz="1400" b="1" dirty="0" err="1">
                <a:solidFill>
                  <a:schemeClr val="accent1">
                    <a:lumMod val="75000"/>
                  </a:schemeClr>
                </a:solidFill>
              </a:rPr>
              <a:t>RUCs</a:t>
            </a:r>
            <a:endParaRPr lang="es-PE" sz="1400" b="1" dirty="0">
              <a:solidFill>
                <a:schemeClr val="accent1">
                  <a:lumMod val="75000"/>
                </a:schemeClr>
              </a:solidFill>
            </a:endParaRPr>
          </a:p>
        </p:txBody>
      </p:sp>
      <p:sp>
        <p:nvSpPr>
          <p:cNvPr id="17" name="CuadroTexto 16">
            <a:extLst>
              <a:ext uri="{FF2B5EF4-FFF2-40B4-BE49-F238E27FC236}">
                <a16:creationId xmlns:a16="http://schemas.microsoft.com/office/drawing/2014/main" id="{94965421-6CF6-3D63-6C19-088D5E8BB254}"/>
              </a:ext>
            </a:extLst>
          </p:cNvPr>
          <p:cNvSpPr txBox="1"/>
          <p:nvPr/>
        </p:nvSpPr>
        <p:spPr>
          <a:xfrm>
            <a:off x="4944301" y="2166426"/>
            <a:ext cx="1772529" cy="307777"/>
          </a:xfrm>
          <a:prstGeom prst="rect">
            <a:avLst/>
          </a:prstGeom>
          <a:noFill/>
        </p:spPr>
        <p:txBody>
          <a:bodyPr wrap="square" rtlCol="0">
            <a:spAutoFit/>
          </a:bodyPr>
          <a:lstStyle/>
          <a:p>
            <a:r>
              <a:rPr lang="es-PE" sz="1400" b="1" dirty="0" err="1">
                <a:solidFill>
                  <a:schemeClr val="accent1">
                    <a:lumMod val="75000"/>
                  </a:schemeClr>
                </a:solidFill>
              </a:rPr>
              <a:t>PRICOs</a:t>
            </a:r>
            <a:r>
              <a:rPr lang="es-PE" sz="1400" b="1" dirty="0">
                <a:solidFill>
                  <a:schemeClr val="accent1">
                    <a:lumMod val="75000"/>
                  </a:schemeClr>
                </a:solidFill>
              </a:rPr>
              <a:t> al 31.12.2022</a:t>
            </a:r>
          </a:p>
        </p:txBody>
      </p:sp>
      <p:sp>
        <p:nvSpPr>
          <p:cNvPr id="18" name="CuadroTexto 17">
            <a:extLst>
              <a:ext uri="{FF2B5EF4-FFF2-40B4-BE49-F238E27FC236}">
                <a16:creationId xmlns:a16="http://schemas.microsoft.com/office/drawing/2014/main" id="{F388881B-6651-8C39-400B-11EFF7AF9223}"/>
              </a:ext>
            </a:extLst>
          </p:cNvPr>
          <p:cNvSpPr txBox="1"/>
          <p:nvPr/>
        </p:nvSpPr>
        <p:spPr>
          <a:xfrm>
            <a:off x="6792268" y="2166426"/>
            <a:ext cx="2050703" cy="307777"/>
          </a:xfrm>
          <a:prstGeom prst="rect">
            <a:avLst/>
          </a:prstGeom>
          <a:noFill/>
        </p:spPr>
        <p:txBody>
          <a:bodyPr wrap="square" rtlCol="0">
            <a:spAutoFit/>
          </a:bodyPr>
          <a:lstStyle/>
          <a:p>
            <a:r>
              <a:rPr lang="es-PE" sz="1400" b="1" dirty="0">
                <a:solidFill>
                  <a:schemeClr val="accent1">
                    <a:lumMod val="75000"/>
                  </a:schemeClr>
                </a:solidFill>
              </a:rPr>
              <a:t>Resto de Contribuyentes</a:t>
            </a:r>
          </a:p>
        </p:txBody>
      </p:sp>
      <p:sp>
        <p:nvSpPr>
          <p:cNvPr id="19" name="CuadroTexto 18">
            <a:extLst>
              <a:ext uri="{FF2B5EF4-FFF2-40B4-BE49-F238E27FC236}">
                <a16:creationId xmlns:a16="http://schemas.microsoft.com/office/drawing/2014/main" id="{077A59F6-5721-E9B8-A948-C9A59C5A1A5A}"/>
              </a:ext>
            </a:extLst>
          </p:cNvPr>
          <p:cNvSpPr txBox="1"/>
          <p:nvPr/>
        </p:nvSpPr>
        <p:spPr>
          <a:xfrm>
            <a:off x="1008742" y="2477481"/>
            <a:ext cx="1772529" cy="307777"/>
          </a:xfrm>
          <a:prstGeom prst="rect">
            <a:avLst/>
          </a:prstGeom>
          <a:noFill/>
        </p:spPr>
        <p:txBody>
          <a:bodyPr wrap="square" rtlCol="0">
            <a:spAutoFit/>
          </a:bodyPr>
          <a:lstStyle/>
          <a:p>
            <a:r>
              <a:rPr lang="es-PE" sz="1400" b="1" dirty="0">
                <a:solidFill>
                  <a:srgbClr val="00B050"/>
                </a:solidFill>
              </a:rPr>
              <a:t>13.7.2022</a:t>
            </a:r>
          </a:p>
        </p:txBody>
      </p:sp>
      <p:sp>
        <p:nvSpPr>
          <p:cNvPr id="20" name="CuadroTexto 19">
            <a:extLst>
              <a:ext uri="{FF2B5EF4-FFF2-40B4-BE49-F238E27FC236}">
                <a16:creationId xmlns:a16="http://schemas.microsoft.com/office/drawing/2014/main" id="{E6E8109A-56C0-E784-F357-51423A2DEAE1}"/>
              </a:ext>
            </a:extLst>
          </p:cNvPr>
          <p:cNvSpPr txBox="1"/>
          <p:nvPr/>
        </p:nvSpPr>
        <p:spPr>
          <a:xfrm>
            <a:off x="3230075" y="2477480"/>
            <a:ext cx="1772529" cy="307777"/>
          </a:xfrm>
          <a:prstGeom prst="rect">
            <a:avLst/>
          </a:prstGeom>
          <a:noFill/>
        </p:spPr>
        <p:txBody>
          <a:bodyPr wrap="square" rtlCol="0">
            <a:spAutoFit/>
          </a:bodyPr>
          <a:lstStyle/>
          <a:p>
            <a:r>
              <a:rPr lang="es-PE" sz="1400" b="1" dirty="0">
                <a:solidFill>
                  <a:srgbClr val="00B050"/>
                </a:solidFill>
              </a:rPr>
              <a:t>1.1.2023</a:t>
            </a:r>
          </a:p>
        </p:txBody>
      </p:sp>
      <p:sp>
        <p:nvSpPr>
          <p:cNvPr id="21" name="CuadroTexto 20">
            <a:extLst>
              <a:ext uri="{FF2B5EF4-FFF2-40B4-BE49-F238E27FC236}">
                <a16:creationId xmlns:a16="http://schemas.microsoft.com/office/drawing/2014/main" id="{4E993E98-8D9B-1600-B468-9DB40EAA4727}"/>
              </a:ext>
            </a:extLst>
          </p:cNvPr>
          <p:cNvSpPr txBox="1"/>
          <p:nvPr/>
        </p:nvSpPr>
        <p:spPr>
          <a:xfrm>
            <a:off x="4933617" y="2477480"/>
            <a:ext cx="1772529" cy="307777"/>
          </a:xfrm>
          <a:prstGeom prst="rect">
            <a:avLst/>
          </a:prstGeom>
          <a:noFill/>
        </p:spPr>
        <p:txBody>
          <a:bodyPr wrap="square" rtlCol="0">
            <a:spAutoFit/>
          </a:bodyPr>
          <a:lstStyle/>
          <a:p>
            <a:r>
              <a:rPr lang="es-PE" sz="1400" b="1" dirty="0">
                <a:solidFill>
                  <a:srgbClr val="00B050"/>
                </a:solidFill>
              </a:rPr>
              <a:t>1.7.2023</a:t>
            </a:r>
          </a:p>
        </p:txBody>
      </p:sp>
      <p:sp>
        <p:nvSpPr>
          <p:cNvPr id="22" name="CuadroTexto 21">
            <a:extLst>
              <a:ext uri="{FF2B5EF4-FFF2-40B4-BE49-F238E27FC236}">
                <a16:creationId xmlns:a16="http://schemas.microsoft.com/office/drawing/2014/main" id="{CD734AFA-90C8-3F5E-8AB1-02EC56449025}"/>
              </a:ext>
            </a:extLst>
          </p:cNvPr>
          <p:cNvSpPr txBox="1"/>
          <p:nvPr/>
        </p:nvSpPr>
        <p:spPr>
          <a:xfrm>
            <a:off x="6896495" y="2448799"/>
            <a:ext cx="1772529" cy="307777"/>
          </a:xfrm>
          <a:prstGeom prst="rect">
            <a:avLst/>
          </a:prstGeom>
          <a:noFill/>
        </p:spPr>
        <p:txBody>
          <a:bodyPr wrap="square" rtlCol="0">
            <a:spAutoFit/>
          </a:bodyPr>
          <a:lstStyle/>
          <a:p>
            <a:r>
              <a:rPr lang="es-PE" sz="1400" b="1" dirty="0">
                <a:solidFill>
                  <a:srgbClr val="00B050"/>
                </a:solidFill>
              </a:rPr>
              <a:t>1.1.2024</a:t>
            </a:r>
          </a:p>
        </p:txBody>
      </p:sp>
      <p:sp>
        <p:nvSpPr>
          <p:cNvPr id="23" name="Flecha: a la derecha 22">
            <a:extLst>
              <a:ext uri="{FF2B5EF4-FFF2-40B4-BE49-F238E27FC236}">
                <a16:creationId xmlns:a16="http://schemas.microsoft.com/office/drawing/2014/main" id="{6E7C6FC4-1F46-614C-6EC0-8E18B94DD7D9}"/>
              </a:ext>
            </a:extLst>
          </p:cNvPr>
          <p:cNvSpPr/>
          <p:nvPr/>
        </p:nvSpPr>
        <p:spPr>
          <a:xfrm>
            <a:off x="1059719" y="3039775"/>
            <a:ext cx="2220510" cy="881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dirty="0"/>
              <a:t>GRE Pre Impresa y/o GRE Electrónica</a:t>
            </a:r>
            <a:endParaRPr lang="es-PE" dirty="0"/>
          </a:p>
        </p:txBody>
      </p:sp>
      <p:sp>
        <p:nvSpPr>
          <p:cNvPr id="24" name="Flecha: a la derecha 23">
            <a:extLst>
              <a:ext uri="{FF2B5EF4-FFF2-40B4-BE49-F238E27FC236}">
                <a16:creationId xmlns:a16="http://schemas.microsoft.com/office/drawing/2014/main" id="{C73CFA8D-279F-15C1-5F57-5F8CAEC94990}"/>
              </a:ext>
            </a:extLst>
          </p:cNvPr>
          <p:cNvSpPr/>
          <p:nvPr/>
        </p:nvSpPr>
        <p:spPr>
          <a:xfrm>
            <a:off x="3280229" y="3502567"/>
            <a:ext cx="7373257" cy="881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dirty="0"/>
              <a:t>GRE Electrónica y GRE Física de Contingencia</a:t>
            </a:r>
          </a:p>
          <a:p>
            <a:pPr algn="ctr"/>
            <a:r>
              <a:rPr lang="es-PE" sz="1400" dirty="0"/>
              <a:t>(Pre Impresa hasta agotar stock)</a:t>
            </a:r>
            <a:endParaRPr lang="es-PE" sz="1600" dirty="0"/>
          </a:p>
        </p:txBody>
      </p:sp>
      <p:sp>
        <p:nvSpPr>
          <p:cNvPr id="25" name="Flecha: a la derecha 24">
            <a:extLst>
              <a:ext uri="{FF2B5EF4-FFF2-40B4-BE49-F238E27FC236}">
                <a16:creationId xmlns:a16="http://schemas.microsoft.com/office/drawing/2014/main" id="{DAE6F5B9-3A90-079E-D14D-B16C2C8DA95C}"/>
              </a:ext>
            </a:extLst>
          </p:cNvPr>
          <p:cNvSpPr/>
          <p:nvPr/>
        </p:nvSpPr>
        <p:spPr>
          <a:xfrm>
            <a:off x="5002604" y="4530933"/>
            <a:ext cx="5650882" cy="881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dirty="0"/>
              <a:t>GRE Electrónica y GRE Física de Contingencia</a:t>
            </a:r>
          </a:p>
          <a:p>
            <a:pPr algn="ctr"/>
            <a:r>
              <a:rPr lang="es-PE" sz="1400" dirty="0"/>
              <a:t>(Pre Impresa hasta agotar stock)</a:t>
            </a:r>
            <a:endParaRPr lang="es-PE" sz="1600" dirty="0"/>
          </a:p>
        </p:txBody>
      </p:sp>
      <p:sp>
        <p:nvSpPr>
          <p:cNvPr id="26" name="Flecha: a la derecha 25">
            <a:extLst>
              <a:ext uri="{FF2B5EF4-FFF2-40B4-BE49-F238E27FC236}">
                <a16:creationId xmlns:a16="http://schemas.microsoft.com/office/drawing/2014/main" id="{3F4B763A-A0FA-5A36-F22F-81B6D892F652}"/>
              </a:ext>
            </a:extLst>
          </p:cNvPr>
          <p:cNvSpPr/>
          <p:nvPr/>
        </p:nvSpPr>
        <p:spPr>
          <a:xfrm>
            <a:off x="6850742" y="5609723"/>
            <a:ext cx="3802741" cy="881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400" dirty="0"/>
              <a:t>GRE Electrónica y GRE Física de Contingencia</a:t>
            </a:r>
          </a:p>
          <a:p>
            <a:pPr algn="ctr"/>
            <a:r>
              <a:rPr lang="es-PE" sz="1400" dirty="0"/>
              <a:t>(Pre Impresa hasta agotar stock)</a:t>
            </a:r>
            <a:endParaRPr lang="es-PE" sz="1600" dirty="0"/>
          </a:p>
        </p:txBody>
      </p:sp>
      <p:cxnSp>
        <p:nvCxnSpPr>
          <p:cNvPr id="27" name="Conector recto 26">
            <a:extLst>
              <a:ext uri="{FF2B5EF4-FFF2-40B4-BE49-F238E27FC236}">
                <a16:creationId xmlns:a16="http://schemas.microsoft.com/office/drawing/2014/main" id="{7961DDC6-7C7C-9E36-02EC-F0D6CE7B6FFA}"/>
              </a:ext>
            </a:extLst>
          </p:cNvPr>
          <p:cNvCxnSpPr>
            <a:cxnSpLocks/>
          </p:cNvCxnSpPr>
          <p:nvPr/>
        </p:nvCxnSpPr>
        <p:spPr>
          <a:xfrm>
            <a:off x="1059719" y="2247513"/>
            <a:ext cx="0" cy="1468144"/>
          </a:xfrm>
          <a:prstGeom prst="line">
            <a:avLst/>
          </a:prstGeom>
          <a:ln w="34925">
            <a:prstDash val="sysDash"/>
          </a:ln>
        </p:spPr>
        <p:style>
          <a:lnRef idx="1">
            <a:schemeClr val="accent2"/>
          </a:lnRef>
          <a:fillRef idx="0">
            <a:schemeClr val="accent2"/>
          </a:fillRef>
          <a:effectRef idx="0">
            <a:schemeClr val="accent2"/>
          </a:effectRef>
          <a:fontRef idx="minor">
            <a:schemeClr val="tx1"/>
          </a:fontRef>
        </p:style>
      </p:cxnSp>
      <p:cxnSp>
        <p:nvCxnSpPr>
          <p:cNvPr id="28" name="Conector recto 27">
            <a:extLst>
              <a:ext uri="{FF2B5EF4-FFF2-40B4-BE49-F238E27FC236}">
                <a16:creationId xmlns:a16="http://schemas.microsoft.com/office/drawing/2014/main" id="{63885918-08F1-53F1-9EDE-33E54E1189A8}"/>
              </a:ext>
            </a:extLst>
          </p:cNvPr>
          <p:cNvCxnSpPr>
            <a:cxnSpLocks/>
          </p:cNvCxnSpPr>
          <p:nvPr/>
        </p:nvCxnSpPr>
        <p:spPr>
          <a:xfrm>
            <a:off x="3266537" y="2247513"/>
            <a:ext cx="0" cy="1918087"/>
          </a:xfrm>
          <a:prstGeom prst="line">
            <a:avLst/>
          </a:prstGeom>
          <a:ln w="34925">
            <a:prstDash val="sysDash"/>
          </a:ln>
        </p:spPr>
        <p:style>
          <a:lnRef idx="1">
            <a:schemeClr val="accent2"/>
          </a:lnRef>
          <a:fillRef idx="0">
            <a:schemeClr val="accent2"/>
          </a:fillRef>
          <a:effectRef idx="0">
            <a:schemeClr val="accent2"/>
          </a:effectRef>
          <a:fontRef idx="minor">
            <a:schemeClr val="tx1"/>
          </a:fontRef>
        </p:style>
      </p:cxnSp>
      <p:cxnSp>
        <p:nvCxnSpPr>
          <p:cNvPr id="29" name="Conector recto 28">
            <a:extLst>
              <a:ext uri="{FF2B5EF4-FFF2-40B4-BE49-F238E27FC236}">
                <a16:creationId xmlns:a16="http://schemas.microsoft.com/office/drawing/2014/main" id="{5589F935-896C-19A8-0FC0-18F05D395072}"/>
              </a:ext>
            </a:extLst>
          </p:cNvPr>
          <p:cNvCxnSpPr>
            <a:cxnSpLocks/>
          </p:cNvCxnSpPr>
          <p:nvPr/>
        </p:nvCxnSpPr>
        <p:spPr>
          <a:xfrm>
            <a:off x="4988090" y="2247513"/>
            <a:ext cx="0" cy="2977630"/>
          </a:xfrm>
          <a:prstGeom prst="line">
            <a:avLst/>
          </a:prstGeom>
          <a:ln w="34925">
            <a:prstDash val="sysDash"/>
          </a:ln>
        </p:spPr>
        <p:style>
          <a:lnRef idx="1">
            <a:schemeClr val="accent2"/>
          </a:lnRef>
          <a:fillRef idx="0">
            <a:schemeClr val="accent2"/>
          </a:fillRef>
          <a:effectRef idx="0">
            <a:schemeClr val="accent2"/>
          </a:effectRef>
          <a:fontRef idx="minor">
            <a:schemeClr val="tx1"/>
          </a:fontRef>
        </p:style>
      </p:cxnSp>
      <p:cxnSp>
        <p:nvCxnSpPr>
          <p:cNvPr id="30" name="Conector recto 29">
            <a:extLst>
              <a:ext uri="{FF2B5EF4-FFF2-40B4-BE49-F238E27FC236}">
                <a16:creationId xmlns:a16="http://schemas.microsoft.com/office/drawing/2014/main" id="{4244DAAB-2C95-B238-CC8C-6C76A724DCD7}"/>
              </a:ext>
            </a:extLst>
          </p:cNvPr>
          <p:cNvCxnSpPr>
            <a:cxnSpLocks/>
          </p:cNvCxnSpPr>
          <p:nvPr/>
        </p:nvCxnSpPr>
        <p:spPr>
          <a:xfrm flipH="1">
            <a:off x="6836228" y="2261059"/>
            <a:ext cx="2433" cy="4023627"/>
          </a:xfrm>
          <a:prstGeom prst="line">
            <a:avLst/>
          </a:prstGeom>
          <a:ln w="34925">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9348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1371599" y="294538"/>
            <a:ext cx="9895951" cy="1033669"/>
          </a:xfrm>
        </p:spPr>
        <p:txBody>
          <a:bodyPr vert="horz" lIns="91440" tIns="45720" rIns="91440" bIns="45720" rtlCol="0" anchor="ctr">
            <a:normAutofit/>
          </a:bodyPr>
          <a:lstStyle/>
          <a:p>
            <a:pPr algn="l"/>
            <a:r>
              <a:rPr lang="en-US" sz="4000" kern="1200" dirty="0">
                <a:solidFill>
                  <a:srgbClr val="FFFFFF"/>
                </a:solidFill>
                <a:latin typeface="+mj-lt"/>
                <a:ea typeface="+mj-ea"/>
                <a:cs typeface="+mj-cs"/>
              </a:rPr>
              <a:t>RS 123-2022/SUNAT: MODIFICA GRE</a:t>
            </a:r>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1371599" y="2318197"/>
            <a:ext cx="9724031" cy="3683358"/>
          </a:xfrm>
        </p:spPr>
        <p:txBody>
          <a:bodyPr vert="horz" lIns="91440" tIns="45720" rIns="91440" bIns="45720" rtlCol="0" anchor="ctr">
            <a:normAutofit lnSpcReduction="10000"/>
          </a:bodyPr>
          <a:lstStyle/>
          <a:p>
            <a:pPr marL="514350" algn="l"/>
            <a:r>
              <a:rPr lang="es-PE" sz="2600" b="1" i="0" dirty="0">
                <a:effectLst/>
              </a:rPr>
              <a:t>Objetivos:</a:t>
            </a:r>
          </a:p>
          <a:p>
            <a:pPr marL="514350" algn="l"/>
            <a:endParaRPr lang="es-PE" i="0" dirty="0">
              <a:effectLst/>
            </a:endParaRPr>
          </a:p>
          <a:p>
            <a:pPr marL="971550" indent="-457200" algn="just">
              <a:buFont typeface="+mj-lt"/>
              <a:buAutoNum type="arabicPeriod"/>
            </a:pPr>
            <a:r>
              <a:rPr lang="es-ES" sz="2100" dirty="0"/>
              <a:t>Facilitar y reducir el costo del cumplimiento de las obligaciones tributarias. Para ello se estima conveniente que la regla general para la emisión de las guías de remisión sea electrónica</a:t>
            </a:r>
            <a:r>
              <a:rPr lang="es-PE" sz="2100" dirty="0"/>
              <a:t>.</a:t>
            </a:r>
            <a:endParaRPr lang="en-US" sz="2100" dirty="0"/>
          </a:p>
          <a:p>
            <a:pPr marL="971550" indent="-457200" algn="just">
              <a:buFont typeface="+mj-lt"/>
              <a:buAutoNum type="arabicPeriod"/>
            </a:pPr>
            <a:r>
              <a:rPr lang="es-ES" sz="2100" dirty="0"/>
              <a:t>Optimizar</a:t>
            </a:r>
            <a:r>
              <a:rPr lang="es-PE" sz="2100" dirty="0"/>
              <a:t> el control d</a:t>
            </a:r>
            <a:r>
              <a:rPr lang="es-ES" sz="2100" dirty="0"/>
              <a:t>el traslado de bienes. Para ello se propone un nuevo modelo de control que permita capturar oportunamente la información de las transacciones comerciales asociadas a dicho traslado y reducir el tiempo de revisión de los documentos que lo sustentan</a:t>
            </a:r>
            <a:r>
              <a:rPr lang="en-US" sz="2100" dirty="0"/>
              <a:t>.</a:t>
            </a:r>
          </a:p>
          <a:p>
            <a:pPr marL="971550" indent="-457200" algn="just">
              <a:buFont typeface="+mj-lt"/>
              <a:buAutoNum type="arabicPeriod"/>
            </a:pPr>
            <a:r>
              <a:rPr lang="es-ES" sz="2200" dirty="0"/>
              <a:t>Combatir la evasión fiscal y el incumplimiento en la utilización de las guías de remisión</a:t>
            </a:r>
            <a:r>
              <a:rPr lang="en-US" sz="2200" dirty="0"/>
              <a:t>.</a:t>
            </a:r>
            <a:endParaRPr lang="en-US" sz="2000" dirty="0"/>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4" name="Imagen 4" descr="Logotipo&#10;&#10;Descripción generada automáticamente">
            <a:extLst>
              <a:ext uri="{FF2B5EF4-FFF2-40B4-BE49-F238E27FC236}">
                <a16:creationId xmlns:a16="http://schemas.microsoft.com/office/drawing/2014/main" id="{F2617913-0D52-57F9-7AF3-54AED5CBCDF5}"/>
              </a:ext>
            </a:extLst>
          </p:cNvPr>
          <p:cNvPicPr>
            <a:picLocks noChangeAspect="1"/>
          </p:cNvPicPr>
          <p:nvPr/>
        </p:nvPicPr>
        <p:blipFill>
          <a:blip r:embed="rId2"/>
          <a:stretch>
            <a:fillRect/>
          </a:stretch>
        </p:blipFill>
        <p:spPr>
          <a:xfrm>
            <a:off x="9888307" y="324646"/>
            <a:ext cx="1964544" cy="386585"/>
          </a:xfrm>
          <a:prstGeom prst="rect">
            <a:avLst/>
          </a:prstGeom>
        </p:spPr>
      </p:pic>
    </p:spTree>
    <p:extLst>
      <p:ext uri="{BB962C8B-B14F-4D97-AF65-F5344CB8AC3E}">
        <p14:creationId xmlns:p14="http://schemas.microsoft.com/office/powerpoint/2010/main" val="1613972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1371599" y="294538"/>
            <a:ext cx="9895951" cy="1033669"/>
          </a:xfrm>
        </p:spPr>
        <p:txBody>
          <a:bodyPr vert="horz" lIns="91440" tIns="45720" rIns="91440" bIns="45720" rtlCol="0" anchor="ctr">
            <a:normAutofit/>
          </a:bodyPr>
          <a:lstStyle/>
          <a:p>
            <a:pPr algn="l"/>
            <a:r>
              <a:rPr lang="en-US" sz="4000" kern="1200">
                <a:solidFill>
                  <a:srgbClr val="FFFFFF"/>
                </a:solidFill>
                <a:latin typeface="+mj-lt"/>
                <a:ea typeface="+mj-ea"/>
                <a:cs typeface="+mj-cs"/>
              </a:rPr>
              <a:t>RS 123-2022/SUNAT: </a:t>
            </a:r>
            <a:r>
              <a:rPr lang="en-US" sz="4000" kern="1200" dirty="0">
                <a:solidFill>
                  <a:srgbClr val="FFFFFF"/>
                </a:solidFill>
                <a:latin typeface="+mj-lt"/>
                <a:ea typeface="+mj-ea"/>
                <a:cs typeface="+mj-cs"/>
              </a:rPr>
              <a:t>MODIFICA GRE</a:t>
            </a:r>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1371599" y="2318197"/>
            <a:ext cx="9724031" cy="2914985"/>
          </a:xfrm>
        </p:spPr>
        <p:txBody>
          <a:bodyPr vert="horz" lIns="91440" tIns="45720" rIns="91440" bIns="45720" rtlCol="0" anchor="ctr">
            <a:normAutofit/>
          </a:bodyPr>
          <a:lstStyle/>
          <a:p>
            <a:pPr marL="514350" algn="l">
              <a:lnSpc>
                <a:spcPct val="110000"/>
              </a:lnSpc>
            </a:pPr>
            <a:r>
              <a:rPr lang="es-PE" sz="2600" b="1" dirty="0"/>
              <a:t>Acciones que está tomando Digiflow:</a:t>
            </a:r>
          </a:p>
          <a:p>
            <a:pPr marL="514350" algn="l"/>
            <a:endParaRPr lang="es-PE" i="0" dirty="0">
              <a:effectLst/>
            </a:endParaRPr>
          </a:p>
          <a:p>
            <a:pPr marL="285750" indent="-285750" algn="just">
              <a:buFont typeface="Wingdings" panose="05000000000000000000" pitchFamily="2" charset="2"/>
              <a:buChar char="ü"/>
            </a:pPr>
            <a:r>
              <a:rPr lang="es-ES" sz="1900" dirty="0">
                <a:solidFill>
                  <a:srgbClr val="000000"/>
                </a:solidFill>
                <a:latin typeface="Arial" panose="020B0604020202020204" pitchFamily="34" charset="0"/>
                <a:cs typeface="Times New Roman" panose="02020603050405020304" pitchFamily="18" charset="0"/>
              </a:rPr>
              <a:t>Informar a nuestros clientes mediante comunicados y </a:t>
            </a:r>
            <a:r>
              <a:rPr lang="es-ES" sz="1900" dirty="0" err="1">
                <a:solidFill>
                  <a:srgbClr val="000000"/>
                </a:solidFill>
                <a:latin typeface="Arial" panose="020B0604020202020204" pitchFamily="34" charset="0"/>
                <a:cs typeface="Times New Roman" panose="02020603050405020304" pitchFamily="18" charset="0"/>
              </a:rPr>
              <a:t>webinar</a:t>
            </a:r>
            <a:r>
              <a:rPr lang="es-ES" sz="1900" dirty="0">
                <a:solidFill>
                  <a:srgbClr val="000000"/>
                </a:solidFill>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r>
              <a:rPr lang="es-MX" sz="1900" dirty="0">
                <a:solidFill>
                  <a:srgbClr val="000000"/>
                </a:solidFill>
                <a:latin typeface="Arial" panose="020B0604020202020204" pitchFamily="34" charset="0"/>
                <a:cs typeface="Times New Roman" panose="02020603050405020304" pitchFamily="18" charset="0"/>
              </a:rPr>
              <a:t>Modificación de nuestros sistemas para que se adapten a esta nueva normativa. Tenemos como objetivo concluir la </a:t>
            </a:r>
            <a:r>
              <a:rPr lang="es-MX" sz="1900" b="1" u="sng" dirty="0">
                <a:solidFill>
                  <a:srgbClr val="000000"/>
                </a:solidFill>
                <a:latin typeface="Arial" panose="020B0604020202020204" pitchFamily="34" charset="0"/>
                <a:cs typeface="Times New Roman" panose="02020603050405020304" pitchFamily="18" charset="0"/>
              </a:rPr>
              <a:t>segunda semana de septiembre</a:t>
            </a:r>
            <a:r>
              <a:rPr lang="es-MX" sz="1900" dirty="0">
                <a:solidFill>
                  <a:srgbClr val="000000"/>
                </a:solidFill>
                <a:latin typeface="Arial" panose="020B0604020202020204" pitchFamily="34" charset="0"/>
                <a:cs typeface="Times New Roman" panose="02020603050405020304" pitchFamily="18" charset="0"/>
              </a:rPr>
              <a:t>. Con ello, nuestros clientes tengan el tiempo suficiente para adecuar también sus sistemas antes de la entrada de vigencia.</a:t>
            </a:r>
            <a:endParaRPr lang="en-US" sz="1900" dirty="0">
              <a:solidFill>
                <a:srgbClr val="000000"/>
              </a:solidFill>
              <a:latin typeface="Arial" panose="020B060402020202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11" name="Marcador de posición de imagen 1">
            <a:extLst>
              <a:ext uri="{FF2B5EF4-FFF2-40B4-BE49-F238E27FC236}">
                <a16:creationId xmlns:a16="http://schemas.microsoft.com/office/drawing/2014/main" id="{23EC7202-1DA5-F1ED-3FC9-F3B18C4189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Tree>
    <p:extLst>
      <p:ext uri="{BB962C8B-B14F-4D97-AF65-F5344CB8AC3E}">
        <p14:creationId xmlns:p14="http://schemas.microsoft.com/office/powerpoint/2010/main" val="144402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Conclusiones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508396"/>
            <a:ext cx="6760677" cy="3970318"/>
          </a:xfrm>
          <a:prstGeom prst="rect">
            <a:avLst/>
          </a:prstGeom>
          <a:noFill/>
        </p:spPr>
        <p:txBody>
          <a:bodyPr wrap="square" rtlCol="0">
            <a:spAutoFit/>
          </a:bodyPr>
          <a:lstStyle/>
          <a:p>
            <a:pPr marL="285750" indent="-285750" algn="just">
              <a:buFont typeface="Wingdings" panose="05000000000000000000" pitchFamily="2" charset="2"/>
              <a:buChar char="ü"/>
            </a:pPr>
            <a:r>
              <a:rPr lang="es-MX" dirty="0">
                <a:solidFill>
                  <a:srgbClr val="000000"/>
                </a:solidFill>
                <a:latin typeface="Arial" panose="020B0604020202020204" pitchFamily="34" charset="0"/>
                <a:cs typeface="Times New Roman" panose="02020603050405020304" pitchFamily="18" charset="0"/>
              </a:rPr>
              <a:t>Se </a:t>
            </a:r>
            <a:r>
              <a:rPr lang="es-PE" dirty="0">
                <a:solidFill>
                  <a:srgbClr val="000000"/>
                </a:solidFill>
                <a:latin typeface="Arial" panose="020B0604020202020204" pitchFamily="34" charset="0"/>
                <a:cs typeface="Times New Roman" panose="02020603050405020304" pitchFamily="18" charset="0"/>
              </a:rPr>
              <a:t>identifica un gran riesgo, para las operaciones de traslados de mercancía del Contribuyente, que el envío de la GRE se haga exclusivamente por SUNAT teniendo en cuenta que para dicho traslado se requiere previamente contar con el CDR y que, como sabemos, las respuestas de SUNAT en comparación con las del OSE, pueden ser más lentas e incluso con caídas de servicios.</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Si a lo antes mencionado se suma, la obligación de generar el código QR con fines de fiscalización al momento del traslado y que dicho QR cuente, como parte de su estructura, con el CDR, la operación se vuelve más compleja para el Contribuyente, por la alta disponibilidad requerida de los servicios de SUNAT.</a:t>
            </a:r>
          </a:p>
        </p:txBody>
      </p:sp>
      <p:sp>
        <p:nvSpPr>
          <p:cNvPr id="16" name="Título 1">
            <a:extLst>
              <a:ext uri="{FF2B5EF4-FFF2-40B4-BE49-F238E27FC236}">
                <a16:creationId xmlns:a16="http://schemas.microsoft.com/office/drawing/2014/main" id="{D832654B-CECA-0C2F-5A3F-90D1AD54D8BF}"/>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04523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Recomendaciones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2862322"/>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Para aquellos emisores que hacen uso de la Factura guía, se recomienda iniciar la implementación de la GRE lo antes posible, dado que la Factura guía ya no es valida para sustentar el traslado.</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Para aquellos clientes que son PRICO, se recomienda  realizar la implementación de la GRE con la debida anticipación, apuntando a concluir por lo menos 3 meses antes a la obligatoriedad del 01/07/2023, para contar con tiempo suficiente en caso de ajustes.</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99902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2031325"/>
          </a:xfrm>
          <a:prstGeom prst="rect">
            <a:avLst/>
          </a:prstGeom>
          <a:noFill/>
        </p:spPr>
        <p:txBody>
          <a:bodyPr wrap="square" rtlCol="0">
            <a:spAutoFit/>
          </a:bodyPr>
          <a:lstStyle/>
          <a:p>
            <a:pPr algn="just"/>
            <a:r>
              <a:rPr lang="es-ES" b="1" dirty="0">
                <a:solidFill>
                  <a:srgbClr val="000000"/>
                </a:solidFill>
                <a:latin typeface="Arial" panose="020B0604020202020204" pitchFamily="34" charset="0"/>
                <a:cs typeface="Times New Roman" panose="02020603050405020304" pitchFamily="18" charset="0"/>
              </a:rPr>
              <a:t>¿La emisión de guías electrónicas para exportaciones tiene alguna variación adicional?</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algn="just"/>
            <a:r>
              <a:rPr lang="es-PE" dirty="0">
                <a:solidFill>
                  <a:srgbClr val="000000"/>
                </a:solidFill>
                <a:latin typeface="Arial" panose="020B0604020202020204" pitchFamily="34" charset="0"/>
                <a:cs typeface="Times New Roman" panose="02020603050405020304" pitchFamily="18" charset="0"/>
              </a:rPr>
              <a:t>La presente resolución precisa: “</a:t>
            </a:r>
            <a:r>
              <a:rPr lang="es-MX" dirty="0">
                <a:solidFill>
                  <a:srgbClr val="000000"/>
                </a:solidFill>
                <a:latin typeface="Arial" panose="020B0604020202020204" pitchFamily="34" charset="0"/>
                <a:cs typeface="Times New Roman" panose="02020603050405020304" pitchFamily="18" charset="0"/>
              </a:rPr>
              <a:t>Cuando el motivo de traslado sea importación o exportación se debe consignar el número de la Declaración Aduanera de Mercancías (DAM) o Declaración Simplificada (DS).</a:t>
            </a:r>
            <a:r>
              <a:rPr lang="es-PE" dirty="0">
                <a:solidFill>
                  <a:srgbClr val="000000"/>
                </a:solidFill>
                <a:latin typeface="Arial" panose="020B0604020202020204" pitchFamily="34" charset="0"/>
                <a:cs typeface="Times New Roman" panose="02020603050405020304" pitchFamily="18" charset="0"/>
              </a:rPr>
              <a:t>”</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41427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2031325"/>
          </a:xfrm>
          <a:prstGeom prst="rect">
            <a:avLst/>
          </a:prstGeom>
          <a:noFill/>
        </p:spPr>
        <p:txBody>
          <a:bodyPr wrap="square" rtlCol="0">
            <a:spAutoFit/>
          </a:bodyPr>
          <a:lstStyle/>
          <a:p>
            <a:pPr algn="just"/>
            <a:r>
              <a:rPr lang="es-ES" b="1" dirty="0">
                <a:solidFill>
                  <a:srgbClr val="000000"/>
                </a:solidFill>
                <a:latin typeface="Arial" panose="020B0604020202020204" pitchFamily="34" charset="0"/>
                <a:cs typeface="Times New Roman" panose="02020603050405020304" pitchFamily="18" charset="0"/>
              </a:rPr>
              <a:t>¿Se puede anular la guía ante un cambio de vehículo que lo transporta o se permite modificar?</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algn="just"/>
            <a:r>
              <a:rPr lang="es-PE" dirty="0">
                <a:solidFill>
                  <a:srgbClr val="000000"/>
                </a:solidFill>
                <a:latin typeface="Arial" panose="020B0604020202020204" pitchFamily="34" charset="0"/>
                <a:cs typeface="Times New Roman" panose="02020603050405020304" pitchFamily="18" charset="0"/>
              </a:rPr>
              <a:t>Para estos casos, la presente RS incorpora la Guía de Remisión por Evento, siendo el evento en este caso un transbordo no programado. Por lo tanto, en estos casos, no se debería anular la guía.</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416670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2031325"/>
          </a:xfrm>
          <a:prstGeom prst="rect">
            <a:avLst/>
          </a:prstGeom>
          <a:noFill/>
        </p:spPr>
        <p:txBody>
          <a:bodyPr wrap="square" rtlCol="0">
            <a:spAutoFit/>
          </a:bodyPr>
          <a:lstStyle/>
          <a:p>
            <a:pPr algn="just"/>
            <a:r>
              <a:rPr lang="es-MX" b="1" dirty="0">
                <a:solidFill>
                  <a:srgbClr val="000000"/>
                </a:solidFill>
                <a:latin typeface="Arial" panose="020B0604020202020204" pitchFamily="34" charset="0"/>
                <a:cs typeface="Times New Roman" panose="02020603050405020304" pitchFamily="18" charset="0"/>
              </a:rPr>
              <a:t>Para documentos electrónicos como boletas, facturas, etc., usamos los servicios OSE de Digiflow, ¿podremos usar esta misma plataforma para las GRE?</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algn="just"/>
            <a:r>
              <a:rPr lang="es-PE" dirty="0">
                <a:solidFill>
                  <a:srgbClr val="000000"/>
                </a:solidFill>
                <a:latin typeface="Arial" panose="020B0604020202020204" pitchFamily="34" charset="0"/>
                <a:cs typeface="Times New Roman" panose="02020603050405020304" pitchFamily="18" charset="0"/>
              </a:rPr>
              <a:t>Para la GRE se podrá hacer uso de los servicios OSE solo hasta el 30 de noviembre, luego de ello las nuevas emisiones de GRE deben enviarse a SUNAT.</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92153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5078313"/>
          </a:xfrm>
          <a:prstGeom prst="rect">
            <a:avLst/>
          </a:prstGeom>
          <a:noFill/>
        </p:spPr>
        <p:txBody>
          <a:bodyPr wrap="square" rtlCol="0">
            <a:spAutoFit/>
          </a:bodyPr>
          <a:lstStyle/>
          <a:p>
            <a:pPr algn="just"/>
            <a:r>
              <a:rPr lang="es-ES" b="1" dirty="0">
                <a:solidFill>
                  <a:srgbClr val="000000"/>
                </a:solidFill>
                <a:latin typeface="Arial" panose="020B0604020202020204" pitchFamily="34" charset="0"/>
                <a:cs typeface="Times New Roman" panose="02020603050405020304" pitchFamily="18" charset="0"/>
              </a:rPr>
              <a:t>¿Si aún me quedan GR en físico se pueden seguir emitiendo y recién cuando se terminen pueda usar GRE?</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algn="just"/>
            <a:r>
              <a:rPr lang="es-PE" dirty="0">
                <a:solidFill>
                  <a:srgbClr val="000000"/>
                </a:solidFill>
                <a:latin typeface="Arial" panose="020B0604020202020204" pitchFamily="34" charset="0"/>
                <a:cs typeface="Times New Roman" panose="02020603050405020304" pitchFamily="18" charset="0"/>
              </a:rPr>
              <a:t>Sí es posible, pero teniendo las siguientes consideraciones:</a:t>
            </a:r>
          </a:p>
          <a:p>
            <a:pPr algn="just"/>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Concurrentemente, se puede usar GR físico (pre impreso autorizado por SUNAT) y electrónico, siempre que sea un emisor electrónico voluntario de GRE o aún no se haya cumplido la fecha de obligatoriedad.</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En caso la obligatoriedad se haga efectiva, se podrá usar el pre impreso, como contingencia, hasta agotar stock solo en caso se vea imposibilitado de emitir de manera electrónica por causas no imputables a él o por falta de conexión a internet de acuerdo a zonas señaladas por SUNAT.</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solidFill>
                  <a:srgbClr val="000000"/>
                </a:solidFill>
                <a:latin typeface="Arial" panose="020B0604020202020204" pitchFamily="34" charset="0"/>
                <a:cs typeface="Times New Roman" panose="02020603050405020304" pitchFamily="18" charset="0"/>
              </a:rPr>
              <a:t>Agotado el stock, se podrá solicitar autorización de pre impreso para emisiones por contingencia, con nueva serie.</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301114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5078313"/>
          </a:xfrm>
          <a:prstGeom prst="rect">
            <a:avLst/>
          </a:prstGeom>
          <a:noFill/>
        </p:spPr>
        <p:txBody>
          <a:bodyPr wrap="square" rtlCol="0">
            <a:spAutoFit/>
          </a:bodyPr>
          <a:lstStyle/>
          <a:p>
            <a:pPr algn="just"/>
            <a:r>
              <a:rPr lang="es-ES" b="1" dirty="0">
                <a:solidFill>
                  <a:srgbClr val="000000"/>
                </a:solidFill>
                <a:latin typeface="Arial" panose="020B0604020202020204" pitchFamily="34" charset="0"/>
                <a:cs typeface="Times New Roman" panose="02020603050405020304" pitchFamily="18" charset="0"/>
              </a:rPr>
              <a:t>Explicar la 1era, 2da y 3era disposiciones complementarias de la página 13 de la RS 123-2022SUNAT.</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b="1" dirty="0">
                <a:solidFill>
                  <a:srgbClr val="000000"/>
                </a:solidFill>
                <a:latin typeface="Arial" panose="020B0604020202020204" pitchFamily="34" charset="0"/>
                <a:cs typeface="Times New Roman" panose="02020603050405020304" pitchFamily="18" charset="0"/>
              </a:rPr>
              <a:t>1era disposición: </a:t>
            </a:r>
            <a:r>
              <a:rPr lang="es-PE" dirty="0">
                <a:solidFill>
                  <a:srgbClr val="000000"/>
                </a:solidFill>
                <a:latin typeface="Arial" panose="020B0604020202020204" pitchFamily="34" charset="0"/>
                <a:cs typeface="Times New Roman" panose="02020603050405020304" pitchFamily="18" charset="0"/>
              </a:rPr>
              <a:t>Hasta el 30 de noviembre, en el SEE - Contribuyente y en el SEE - OSE, todavía es posible emitir la GRE-Remitente con las mismas condiciones y requisitos exigibles anteriores a la publicación de la RS.</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b="1" dirty="0">
                <a:solidFill>
                  <a:srgbClr val="000000"/>
                </a:solidFill>
                <a:latin typeface="Arial" panose="020B0604020202020204" pitchFamily="34" charset="0"/>
                <a:cs typeface="Times New Roman" panose="02020603050405020304" pitchFamily="18" charset="0"/>
              </a:rPr>
              <a:t>2da disposición: </a:t>
            </a:r>
            <a:r>
              <a:rPr lang="es-PE" dirty="0">
                <a:solidFill>
                  <a:srgbClr val="000000"/>
                </a:solidFill>
                <a:latin typeface="Arial" panose="020B0604020202020204" pitchFamily="34" charset="0"/>
                <a:cs typeface="Times New Roman" panose="02020603050405020304" pitchFamily="18" charset="0"/>
              </a:rPr>
              <a:t>Los emisores electrónicos por determinación, pueden seguir haciendo uso de formatos impresos hasta agotar stock de acuerdo a las consideraciones indicadas en la diapositiva anterior.</a:t>
            </a:r>
          </a:p>
          <a:p>
            <a:pPr marL="285750" indent="-285750" algn="just">
              <a:buFont typeface="Wingdings" panose="05000000000000000000" pitchFamily="2" charset="2"/>
              <a:buChar char="ü"/>
            </a:pPr>
            <a:endParaRPr lang="es-PE" dirty="0">
              <a:solidFill>
                <a:srgbClr val="000000"/>
              </a:solidFill>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b="1" dirty="0">
                <a:solidFill>
                  <a:srgbClr val="000000"/>
                </a:solidFill>
                <a:latin typeface="Arial" panose="020B0604020202020204" pitchFamily="34" charset="0"/>
                <a:cs typeface="Times New Roman" panose="02020603050405020304" pitchFamily="18" charset="0"/>
              </a:rPr>
              <a:t>3era disposición: </a:t>
            </a:r>
            <a:r>
              <a:rPr lang="es-PE" dirty="0">
                <a:solidFill>
                  <a:srgbClr val="000000"/>
                </a:solidFill>
                <a:latin typeface="Arial" panose="020B0604020202020204" pitchFamily="34" charset="0"/>
                <a:cs typeface="Times New Roman" panose="02020603050405020304" pitchFamily="18" charset="0"/>
              </a:rPr>
              <a:t>En el período de emisión voluntaria, en caso de incumplimiento de los nuevos requisitos, las intervenciones de SUNAT tendrán carácter preventivo, por lo tanto, no habrá sanción.</a:t>
            </a:r>
          </a:p>
          <a:p>
            <a:pPr algn="just"/>
            <a:endParaRPr lang="es-PE" dirty="0">
              <a:solidFill>
                <a:srgbClr val="000000"/>
              </a:solidFill>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19942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200" dirty="0">
                <a:solidFill>
                  <a:srgbClr val="FFFFFF"/>
                </a:solidFill>
                <a:latin typeface="-apple-system"/>
              </a:rPr>
              <a:t>Preguntas</a:t>
            </a:r>
            <a:endParaRPr lang="es-PE" sz="32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87581" y="1494954"/>
            <a:ext cx="6760677" cy="2308324"/>
          </a:xfrm>
          <a:prstGeom prst="rect">
            <a:avLst/>
          </a:prstGeom>
          <a:noFill/>
        </p:spPr>
        <p:txBody>
          <a:bodyPr wrap="square" rtlCol="0">
            <a:spAutoFit/>
          </a:bodyPr>
          <a:lstStyle/>
          <a:p>
            <a:pPr algn="just"/>
            <a:r>
              <a:rPr lang="es-ES" b="1" dirty="0">
                <a:solidFill>
                  <a:srgbClr val="000000"/>
                </a:solidFill>
                <a:latin typeface="Arial" panose="020B0604020202020204" pitchFamily="34" charset="0"/>
                <a:cs typeface="Times New Roman" panose="02020603050405020304" pitchFamily="18" charset="0"/>
              </a:rPr>
              <a:t>¿Porque las GR tiene que ser enviadas directamente a SUNAT, habrá un soporte aparte?, ya que cada empresa cuenta con un PSE para temas de GR electrónicas.</a:t>
            </a:r>
            <a:endParaRPr lang="es-PE" b="1" dirty="0">
              <a:solidFill>
                <a:srgbClr val="000000"/>
              </a:solidFill>
              <a:latin typeface="Arial" panose="020B0604020202020204" pitchFamily="34" charset="0"/>
              <a:cs typeface="Times New Roman" panose="02020603050405020304" pitchFamily="18" charset="0"/>
            </a:endParaRPr>
          </a:p>
          <a:p>
            <a:pPr algn="just"/>
            <a:endParaRPr lang="es-PE" dirty="0">
              <a:solidFill>
                <a:srgbClr val="000000"/>
              </a:solidFill>
              <a:latin typeface="Arial" panose="020B0604020202020204" pitchFamily="34" charset="0"/>
              <a:cs typeface="Times New Roman" panose="02020603050405020304" pitchFamily="18" charset="0"/>
            </a:endParaRPr>
          </a:p>
          <a:p>
            <a:pPr algn="just"/>
            <a:r>
              <a:rPr lang="es-PE" dirty="0">
                <a:solidFill>
                  <a:srgbClr val="000000"/>
                </a:solidFill>
                <a:latin typeface="Arial" panose="020B0604020202020204" pitchFamily="34" charset="0"/>
                <a:cs typeface="Times New Roman" panose="02020603050405020304" pitchFamily="18" charset="0"/>
              </a:rPr>
              <a:t>Según señala la norma, para optimizar la fiscalización en el traslado de bienes. Respecto al modelo PSE, el soporte se mantiene para la GRE, no así el soporte OSE dado que el envío y respuesta por CDR dependen de SUNAT.</a:t>
            </a:r>
          </a:p>
        </p:txBody>
      </p:sp>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414488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2" y="3144924"/>
            <a:ext cx="3278705" cy="1494117"/>
          </a:xfrm>
        </p:spPr>
        <p:txBody>
          <a:bodyPr anchor="b">
            <a:normAutofit/>
          </a:bodyPr>
          <a:lstStyle/>
          <a:p>
            <a:pPr algn="l"/>
            <a:r>
              <a:rPr lang="es-MX" sz="3600" b="1" dirty="0">
                <a:solidFill>
                  <a:srgbClr val="FFFFFF"/>
                </a:solidFill>
                <a:latin typeface="-apple-system"/>
              </a:rPr>
              <a:t>¡GRACIAS!</a:t>
            </a:r>
            <a:endParaRPr lang="es-ES" sz="3600" b="1">
              <a:cs typeface="Calibri"/>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16" name="Título 1">
            <a:extLst>
              <a:ext uri="{FF2B5EF4-FFF2-40B4-BE49-F238E27FC236}">
                <a16:creationId xmlns:a16="http://schemas.microsoft.com/office/drawing/2014/main" id="{44A66D33-9FAE-E4C3-2752-3521941DC74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425992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1371599" y="294538"/>
            <a:ext cx="9895951" cy="1033669"/>
          </a:xfrm>
        </p:spPr>
        <p:txBody>
          <a:bodyPr vert="horz" lIns="91440" tIns="45720" rIns="91440" bIns="45720" rtlCol="0" anchor="ctr">
            <a:normAutofit/>
          </a:bodyPr>
          <a:lstStyle/>
          <a:p>
            <a:pPr algn="l"/>
            <a:r>
              <a:rPr lang="en-US" sz="4000" kern="1200" dirty="0">
                <a:solidFill>
                  <a:srgbClr val="FFFFFF"/>
                </a:solidFill>
                <a:latin typeface="+mj-lt"/>
                <a:ea typeface="+mj-ea"/>
                <a:cs typeface="+mj-cs"/>
              </a:rPr>
              <a:t>PY DE RS: MODIFICA GRE</a:t>
            </a:r>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1371599" y="1891970"/>
            <a:ext cx="9724031" cy="4635443"/>
          </a:xfrm>
        </p:spPr>
        <p:txBody>
          <a:bodyPr vert="horz" lIns="91440" tIns="45720" rIns="91440" bIns="45720" rtlCol="0" anchor="ctr">
            <a:normAutofit fontScale="32500" lnSpcReduction="20000"/>
          </a:bodyPr>
          <a:lstStyle/>
          <a:p>
            <a:pPr marL="514350" algn="l">
              <a:lnSpc>
                <a:spcPct val="110000"/>
              </a:lnSpc>
            </a:pPr>
            <a:r>
              <a:rPr lang="es-PE" sz="8000" b="1" dirty="0"/>
              <a:t>Cambios principales:</a:t>
            </a:r>
          </a:p>
          <a:p>
            <a:pPr marL="514350" algn="l"/>
            <a:endParaRPr lang="es-PE" i="0" dirty="0">
              <a:effectLst/>
            </a:endParaRPr>
          </a:p>
          <a:p>
            <a:pPr marL="971550" indent="-457200" algn="l">
              <a:buFont typeface="+mj-lt"/>
              <a:buAutoNum type="arabicPeriod"/>
            </a:pPr>
            <a:r>
              <a:rPr lang="es-PE" sz="6500" b="0" i="0" dirty="0">
                <a:effectLst/>
              </a:rPr>
              <a:t>Deja sin efecto el envío al OSE de la GRE, permitiéndose solo el envío a SUNAT.</a:t>
            </a:r>
          </a:p>
          <a:p>
            <a:pPr marL="971550" indent="-457200" algn="l">
              <a:buFont typeface="+mj-lt"/>
              <a:buAutoNum type="arabicPeriod"/>
            </a:pPr>
            <a:r>
              <a:rPr lang="es-PE" sz="6500" b="0" i="0" dirty="0">
                <a:effectLst/>
              </a:rPr>
              <a:t>Deja sin efecto el uso de la Factura Guía.</a:t>
            </a:r>
          </a:p>
          <a:p>
            <a:pPr marL="971550" indent="-457200" algn="l">
              <a:buFont typeface="+mj-lt"/>
              <a:buAutoNum type="arabicPeriod"/>
            </a:pPr>
            <a:r>
              <a:rPr lang="es-PE" sz="6500" b="0" i="0" dirty="0">
                <a:effectLst/>
              </a:rPr>
              <a:t>Incorporación del uso del Código QR y del CDR como parte del QR para el sustento del traslado.</a:t>
            </a:r>
          </a:p>
          <a:p>
            <a:pPr marL="971550" indent="-457200" algn="l">
              <a:buFont typeface="+mj-lt"/>
              <a:buAutoNum type="arabicPeriod"/>
            </a:pPr>
            <a:r>
              <a:rPr lang="es-PE" sz="6500" b="0" i="0" dirty="0">
                <a:effectLst/>
              </a:rPr>
              <a:t>Se define a la Guía de Remisión por Evento como nuevo tipo de GR para casos imprevistos.</a:t>
            </a:r>
          </a:p>
          <a:p>
            <a:pPr marL="971550" indent="-457200" algn="l">
              <a:buFont typeface="+mj-lt"/>
              <a:buAutoNum type="arabicPeriod"/>
            </a:pPr>
            <a:r>
              <a:rPr lang="es-PE" sz="6500" b="0" i="0" dirty="0">
                <a:effectLst/>
              </a:rPr>
              <a:t>Nuevos datos a consignar del transportista y de las unidades de transporte.</a:t>
            </a:r>
          </a:p>
          <a:p>
            <a:pPr marL="971550" indent="-457200" algn="l">
              <a:buFont typeface="+mj-lt"/>
              <a:buAutoNum type="arabicPeriod"/>
            </a:pPr>
            <a:r>
              <a:rPr lang="es-PE" sz="6500" b="0" i="0" dirty="0">
                <a:effectLst/>
              </a:rPr>
              <a:t>Designación de emisores obligados de GRE Remitente y GRE Transportista.</a:t>
            </a:r>
          </a:p>
          <a:p>
            <a:pPr marL="971550" indent="-457200" algn="l">
              <a:buFont typeface="+mj-lt"/>
              <a:buAutoNum type="arabicPeriod"/>
            </a:pPr>
            <a:r>
              <a:rPr lang="es-PE" sz="6500" b="0" i="0" dirty="0">
                <a:effectLst/>
              </a:rPr>
              <a:t>Se incorpora la GRE Transportista al modelo PSE.</a:t>
            </a:r>
          </a:p>
          <a:p>
            <a:pPr marL="971550" indent="-457200" algn="l">
              <a:buFont typeface="+mj-lt"/>
              <a:buAutoNum type="arabicPeriod"/>
            </a:pPr>
            <a:r>
              <a:rPr lang="es-PE" sz="6500" b="0" i="0" dirty="0">
                <a:effectLst/>
              </a:rPr>
              <a:t>Modificación de catálogos.</a:t>
            </a:r>
          </a:p>
          <a:p>
            <a:pPr marL="971550" indent="-457200" algn="l">
              <a:buFont typeface="+mj-lt"/>
              <a:buAutoNum type="arabicPeriod"/>
            </a:pPr>
            <a:r>
              <a:rPr lang="es-PE" sz="6500" dirty="0"/>
              <a:t>Nuevos catálogos.</a:t>
            </a:r>
          </a:p>
          <a:p>
            <a:pPr marL="971550" indent="-457200" algn="l">
              <a:buFont typeface="+mj-lt"/>
              <a:buAutoNum type="arabicPeriod"/>
            </a:pPr>
            <a:r>
              <a:rPr lang="es-PE" sz="6500" b="0" i="0" dirty="0">
                <a:effectLst/>
              </a:rPr>
              <a:t>Otros cambios.</a:t>
            </a:r>
          </a:p>
          <a:p>
            <a:pPr indent="-228600" algn="l">
              <a:buFont typeface="Arial" panose="020B0604020202020204" pitchFamily="34" charset="0"/>
              <a:buChar char="•"/>
            </a:pPr>
            <a:endParaRPr lang="en-US" sz="2000" dirty="0"/>
          </a:p>
        </p:txBody>
      </p:sp>
      <p:sp>
        <p:nvSpPr>
          <p:cNvPr id="9" name="CuadroTexto 8">
            <a:extLst>
              <a:ext uri="{FF2B5EF4-FFF2-40B4-BE49-F238E27FC236}">
                <a16:creationId xmlns:a16="http://schemas.microsoft.com/office/drawing/2014/main" id="{82422ADA-F9E3-5CF7-AF46-0D616EDACB4F}"/>
              </a:ext>
            </a:extLst>
          </p:cNvPr>
          <p:cNvSpPr txBox="1"/>
          <p:nvPr/>
        </p:nvSpPr>
        <p:spPr>
          <a:xfrm flipH="1">
            <a:off x="9777044" y="18246"/>
            <a:ext cx="2316480" cy="253916"/>
          </a:xfrm>
          <a:prstGeom prst="rect">
            <a:avLst/>
          </a:prstGeom>
          <a:noFill/>
        </p:spPr>
        <p:txBody>
          <a:bodyPr wrap="square" rtlCol="0">
            <a:spAutoFit/>
          </a:bodyPr>
          <a:lstStyle/>
          <a:p>
            <a:r>
              <a:rPr lang="es-PE" sz="1050" b="1" dirty="0">
                <a:solidFill>
                  <a:schemeClr val="bg1"/>
                </a:solidFill>
              </a:rPr>
              <a:t>Comité de crisis, mejoras y normativo</a:t>
            </a:r>
          </a:p>
        </p:txBody>
      </p:sp>
      <p:pic>
        <p:nvPicPr>
          <p:cNvPr id="5" name="Imagen 4" descr="Logotipo&#10;&#10;Descripción generada automáticamente">
            <a:extLst>
              <a:ext uri="{FF2B5EF4-FFF2-40B4-BE49-F238E27FC236}">
                <a16:creationId xmlns:a16="http://schemas.microsoft.com/office/drawing/2014/main" id="{B0579DDB-0691-C3E3-A75E-C0E73FB1C91E}"/>
              </a:ext>
            </a:extLst>
          </p:cNvPr>
          <p:cNvPicPr>
            <a:picLocks noChangeAspect="1"/>
          </p:cNvPicPr>
          <p:nvPr/>
        </p:nvPicPr>
        <p:blipFill>
          <a:blip r:embed="rId2"/>
          <a:stretch>
            <a:fillRect/>
          </a:stretch>
        </p:blipFill>
        <p:spPr>
          <a:xfrm>
            <a:off x="9888307" y="324646"/>
            <a:ext cx="1964544" cy="386585"/>
          </a:xfrm>
          <a:prstGeom prst="rect">
            <a:avLst/>
          </a:prstGeom>
        </p:spPr>
      </p:pic>
    </p:spTree>
    <p:extLst>
      <p:ext uri="{BB962C8B-B14F-4D97-AF65-F5344CB8AC3E}">
        <p14:creationId xmlns:p14="http://schemas.microsoft.com/office/powerpoint/2010/main" val="320970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2C2B6D12-24F8-F049-D8BE-9BB5A86C7213}"/>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1. </a:t>
            </a:r>
            <a:r>
              <a:rPr lang="en-US" sz="2000" dirty="0">
                <a:solidFill>
                  <a:srgbClr val="FFFFFF"/>
                </a:solidFill>
                <a:latin typeface="-apple-system"/>
              </a:rPr>
              <a:t>Deja sin efecto el envío al OSE de la GRE, permitiéndose solo el envío a SUNAT.</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2585323"/>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Todavía se podrá enviar al OSE hasta el 30 de noviembre.</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n-US" dirty="0">
                <a:latin typeface="Arial" panose="020B0604020202020204" pitchFamily="34" charset="0"/>
                <a:cs typeface="Times New Roman" panose="02020603050405020304" pitchFamily="18" charset="0"/>
              </a:rPr>
              <a:t>Á partir del 01 de </a:t>
            </a:r>
            <a:r>
              <a:rPr lang="es-PE" dirty="0">
                <a:latin typeface="Arial" panose="020B0604020202020204" pitchFamily="34" charset="0"/>
                <a:cs typeface="Times New Roman" panose="02020603050405020304" pitchFamily="18" charset="0"/>
              </a:rPr>
              <a:t>diciembre</a:t>
            </a:r>
            <a:r>
              <a:rPr lang="en-US" dirty="0">
                <a:latin typeface="Arial" panose="020B0604020202020204" pitchFamily="34" charset="0"/>
                <a:cs typeface="Times New Roman" panose="02020603050405020304" pitchFamily="18" charset="0"/>
              </a:rPr>
              <a:t>, el envío de la GRE solo se hará a SUNAT</a:t>
            </a:r>
            <a:r>
              <a:rPr lang="es-MX" dirty="0">
                <a:latin typeface="Arial" panose="020B0604020202020204" pitchFamily="34" charset="0"/>
                <a:cs typeface="Times New Roman" panose="02020603050405020304" pitchFamily="18" charset="0"/>
              </a:rPr>
              <a:t>.</a:t>
            </a: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También, hasta el 30 de noviembre, se podrá enviar la GRE Remitente con las condiciones y los requisitos exigibles anteriores a la publicación de la presente resolución, la cual entró en vigencia el 13 de julio</a:t>
            </a:r>
            <a:r>
              <a:rPr lang="es-ES" dirty="0">
                <a:latin typeface="Arial" panose="020B0604020202020204" pitchFamily="34" charset="0"/>
                <a:cs typeface="Times New Roman" panose="02020603050405020304" pitchFamily="18" charset="0"/>
              </a:rPr>
              <a:t>.</a:t>
            </a:r>
            <a:endParaRPr lang="es-PE"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4275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2. </a:t>
            </a:r>
            <a:r>
              <a:rPr lang="en-US" sz="2000" dirty="0">
                <a:solidFill>
                  <a:srgbClr val="FFFFFF"/>
                </a:solidFill>
                <a:latin typeface="-apple-system"/>
              </a:rPr>
              <a:t>Deja sin efecto el uso de la Factura Guía.</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970318"/>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Su uso solo es hasta el 12 de julio.</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n-US" dirty="0">
                <a:latin typeface="Arial" panose="020B0604020202020204" pitchFamily="34" charset="0"/>
                <a:cs typeface="Times New Roman" panose="02020603050405020304" pitchFamily="18" charset="0"/>
              </a:rPr>
              <a:t>Á partir del 13 de </a:t>
            </a:r>
            <a:r>
              <a:rPr lang="es-PE" dirty="0">
                <a:latin typeface="Arial" panose="020B0604020202020204" pitchFamily="34" charset="0"/>
                <a:cs typeface="Times New Roman" panose="02020603050405020304" pitchFamily="18" charset="0"/>
              </a:rPr>
              <a:t>julio</a:t>
            </a:r>
            <a:r>
              <a:rPr lang="en-US" dirty="0">
                <a:latin typeface="Arial" panose="020B0604020202020204" pitchFamily="34" charset="0"/>
                <a:cs typeface="Times New Roman" panose="02020603050405020304" pitchFamily="18" charset="0"/>
              </a:rPr>
              <a:t>, solo se hará uso de la GRE, salvo en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los casos donde no exista obligación de emitir guía.</a:t>
            </a:r>
          </a:p>
          <a:p>
            <a:pPr marL="285750" indent="-285750" algn="just">
              <a:buFont typeface="Wingdings" panose="05000000000000000000" pitchFamily="2" charset="2"/>
              <a:buChar char="ü"/>
            </a:pP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Según corresponda, si no existe la obligación de emitir guía, el traslado se puede sustentar:</a:t>
            </a:r>
          </a:p>
          <a:p>
            <a:pPr marL="633413" indent="-285750" algn="just">
              <a:buFont typeface="Arial" panose="020B0604020202020204" pitchFamily="34" charset="0"/>
              <a:buChar char="•"/>
            </a:pPr>
            <a:r>
              <a:rPr lang="es-ES" dirty="0">
                <a:latin typeface="Arial" panose="020B0604020202020204" pitchFamily="34" charset="0"/>
                <a:cs typeface="Times New Roman" panose="02020603050405020304" pitchFamily="18" charset="0"/>
              </a:rPr>
              <a:t>Con la copia de la boleta de venta (física o representación impresa de la electrónica) ya sea por traslado de encomiendas postales, ventas por internet, telefónicas o medios similares.</a:t>
            </a:r>
          </a:p>
          <a:p>
            <a:pPr marL="633413" indent="-285750" algn="just">
              <a:buFont typeface="Arial" panose="020B0604020202020204" pitchFamily="34" charset="0"/>
              <a:buChar char="•"/>
            </a:pPr>
            <a:r>
              <a:rPr lang="es-ES" dirty="0">
                <a:latin typeface="Arial" panose="020B0604020202020204" pitchFamily="34" charset="0"/>
                <a:cs typeface="Times New Roman" panose="02020603050405020304" pitchFamily="18" charset="0"/>
              </a:rPr>
              <a:t>Con la copia </a:t>
            </a:r>
            <a:r>
              <a:rPr lang="es-MX" dirty="0">
                <a:latin typeface="Arial" panose="020B0604020202020204" pitchFamily="34" charset="0"/>
                <a:cs typeface="Times New Roman" panose="02020603050405020304" pitchFamily="18" charset="0"/>
              </a:rPr>
              <a:t>del documento aprobado y expedido por el Comité de Administración de la ZOFRATACNA para el caso de traslados en la zona comercial de Tacna.</a:t>
            </a:r>
            <a:endParaRPr lang="es-PE" dirty="0">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4FF036B3-A4B0-73C5-2A90-3A9C8F65EA68}"/>
              </a:ext>
            </a:extLst>
          </p:cNvPr>
          <p:cNvSpPr txBox="1">
            <a:spLocks/>
          </p:cNvSpPr>
          <p:nvPr/>
        </p:nvSpPr>
        <p:spPr>
          <a:xfrm>
            <a:off x="256737" y="748615"/>
            <a:ext cx="4408677" cy="251032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a:solidFill>
                  <a:srgbClr val="FFFFFF"/>
                </a:solidFill>
              </a:rPr>
              <a:t>RS 123-2022/SUNAT</a:t>
            </a:r>
            <a:r>
              <a:rPr lang="es-PE" sz="3200">
                <a:solidFill>
                  <a:srgbClr val="FFFFFF"/>
                </a:solidFill>
              </a:rPr>
              <a:t>: MODIFICA GRE</a:t>
            </a:r>
            <a:endParaRPr lang="es-PE" sz="3200" dirty="0">
              <a:solidFill>
                <a:srgbClr val="FFFFFF"/>
              </a:solidFill>
            </a:endParaRPr>
          </a:p>
        </p:txBody>
      </p:sp>
    </p:spTree>
    <p:extLst>
      <p:ext uri="{BB962C8B-B14F-4D97-AF65-F5344CB8AC3E}">
        <p14:creationId xmlns:p14="http://schemas.microsoft.com/office/powerpoint/2010/main" val="155621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3. </a:t>
            </a:r>
            <a:r>
              <a:rPr lang="es-PE" sz="2000" dirty="0">
                <a:solidFill>
                  <a:srgbClr val="FFFFFF"/>
                </a:solidFill>
                <a:latin typeface="-apple-system"/>
              </a:rPr>
              <a:t>Incorporación del uso del Código QR y del CDR como parte del QR para el sustento del traslado</a:t>
            </a:r>
            <a:r>
              <a:rPr lang="en-US" sz="2000" dirty="0">
                <a:solidFill>
                  <a:srgbClr val="FFFFFF"/>
                </a:solidFill>
                <a:latin typeface="-apple-system"/>
              </a:rPr>
              <a:t>.</a:t>
            </a:r>
            <a:endParaRPr lang="es-PE" sz="2000" dirty="0">
              <a:solidFill>
                <a:srgbClr val="FFFFFF"/>
              </a:solidFill>
              <a:latin typeface="-apple-system"/>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970318"/>
          </a:xfrm>
          <a:prstGeom prst="rect">
            <a:avLst/>
          </a:prstGeom>
          <a:noFill/>
        </p:spPr>
        <p:txBody>
          <a:bodyPr wrap="square" rtlCol="0">
            <a:spAutoFit/>
          </a:bodyPr>
          <a:lstStyle/>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El sustento del traslado se puede realizar:</a:t>
            </a:r>
          </a:p>
          <a:p>
            <a:pPr marL="534988" indent="-268288" algn="just">
              <a:buFont typeface="Arial" panose="020B0604020202020204" pitchFamily="34" charset="0"/>
              <a:buChar char="•"/>
            </a:pPr>
            <a:r>
              <a:rPr lang="es-MX" dirty="0">
                <a:latin typeface="Arial" panose="020B0604020202020204" pitchFamily="34" charset="0"/>
                <a:cs typeface="Times New Roman" panose="02020603050405020304" pitchFamily="18" charset="0"/>
              </a:rPr>
              <a:t>Exhibiendo en formato impreso o en formato digital el código QR; o,</a:t>
            </a:r>
          </a:p>
          <a:p>
            <a:pPr marL="534988" indent="-268288" algn="just">
              <a:buFont typeface="Arial" panose="020B0604020202020204" pitchFamily="34" charset="0"/>
              <a:buChar char="•"/>
            </a:pPr>
            <a:r>
              <a:rPr lang="es-MX" dirty="0">
                <a:latin typeface="Arial" panose="020B0604020202020204" pitchFamily="34" charset="0"/>
                <a:cs typeface="Times New Roman" panose="02020603050405020304" pitchFamily="18" charset="0"/>
              </a:rPr>
              <a:t>Indicando al fedatario fiscalizador, el número de RUC del remitente, la serie y número de la GRE.</a:t>
            </a:r>
          </a:p>
          <a:p>
            <a:pPr marL="285750" indent="-285750" algn="just">
              <a:buFont typeface="Wingdings" panose="05000000000000000000" pitchFamily="2" charset="2"/>
              <a:buChar char="ü"/>
            </a:pPr>
            <a:endParaRPr lang="es-MX"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Para la generación del QR, se debe obtener previamente el CDR.</a:t>
            </a:r>
          </a:p>
          <a:p>
            <a:pPr marL="285750" indent="-285750" algn="just">
              <a:buFont typeface="Wingdings" panose="05000000000000000000" pitchFamily="2" charset="2"/>
              <a:buChar char="ü"/>
            </a:pPr>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latin typeface="Arial" panose="020B0604020202020204" pitchFamily="34" charset="0"/>
                <a:cs typeface="Times New Roman" panose="02020603050405020304" pitchFamily="18" charset="0"/>
              </a:rPr>
              <a:t>En cualquier caso, solo se puede sustentar el traslado cuando se cuente con la CDR con estado de aceptada. </a:t>
            </a:r>
            <a:r>
              <a:rPr lang="es-PE" dirty="0">
                <a:latin typeface="Arial" panose="020B0604020202020204" pitchFamily="34" charset="0"/>
                <a:cs typeface="Times New Roman" panose="02020603050405020304" pitchFamily="18" charset="0"/>
              </a:rPr>
              <a:t>Esto puede conllevar un problema en la operación del cliente, ya que no podrá trasladar la mercancía si previamente no tiene el CDR, lo que será validado por cualquier fiscalizador.</a:t>
            </a:r>
          </a:p>
        </p:txBody>
      </p:sp>
      <p:sp>
        <p:nvSpPr>
          <p:cNvPr id="16" name="Título 1">
            <a:extLst>
              <a:ext uri="{FF2B5EF4-FFF2-40B4-BE49-F238E27FC236}">
                <a16:creationId xmlns:a16="http://schemas.microsoft.com/office/drawing/2014/main" id="{FFD57308-9A55-4BB1-846C-1F1B1A7D13C3}"/>
              </a:ext>
            </a:extLst>
          </p:cNvPr>
          <p:cNvSpPr txBox="1">
            <a:spLocks/>
          </p:cNvSpPr>
          <p:nvPr/>
        </p:nvSpPr>
        <p:spPr>
          <a:xfrm>
            <a:off x="256737" y="748615"/>
            <a:ext cx="4408677" cy="251032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a:solidFill>
                  <a:srgbClr val="FFFFFF"/>
                </a:solidFill>
              </a:rPr>
              <a:t>RS 123-2022/SUNAT</a:t>
            </a:r>
            <a:r>
              <a:rPr lang="es-PE" sz="3200">
                <a:solidFill>
                  <a:srgbClr val="FFFFFF"/>
                </a:solidFill>
              </a:rPr>
              <a:t>: MODIFICA GRE</a:t>
            </a:r>
            <a:endParaRPr lang="es-PE" sz="3200" dirty="0">
              <a:solidFill>
                <a:srgbClr val="FFFFFF"/>
              </a:solidFill>
            </a:endParaRPr>
          </a:p>
        </p:txBody>
      </p:sp>
    </p:spTree>
    <p:extLst>
      <p:ext uri="{BB962C8B-B14F-4D97-AF65-F5344CB8AC3E}">
        <p14:creationId xmlns:p14="http://schemas.microsoft.com/office/powerpoint/2010/main" val="185927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2919738" cy="1494117"/>
          </a:xfrm>
        </p:spPr>
        <p:txBody>
          <a:bodyPr anchor="b">
            <a:normAutofit/>
          </a:bodyPr>
          <a:lstStyle/>
          <a:p>
            <a:pPr algn="l"/>
            <a:r>
              <a:rPr lang="es-MX" sz="2000" dirty="0">
                <a:solidFill>
                  <a:srgbClr val="FFFFFF"/>
                </a:solidFill>
                <a:latin typeface="-apple-system"/>
              </a:rPr>
              <a:t>4. </a:t>
            </a:r>
            <a:r>
              <a:rPr lang="en-US" sz="2000" dirty="0">
                <a:solidFill>
                  <a:srgbClr val="FFFFFF"/>
                </a:solidFill>
                <a:latin typeface="-apple-system"/>
              </a:rPr>
              <a:t>Se define a la </a:t>
            </a:r>
            <a:r>
              <a:rPr lang="es-PE" sz="2000" dirty="0">
                <a:solidFill>
                  <a:srgbClr val="FFFFFF"/>
                </a:solidFill>
                <a:latin typeface="-apple-system"/>
              </a:rPr>
              <a:t>Guía</a:t>
            </a:r>
            <a:r>
              <a:rPr lang="en-US" sz="2000" dirty="0">
                <a:solidFill>
                  <a:srgbClr val="FFFFFF"/>
                </a:solidFill>
                <a:latin typeface="-apple-system"/>
              </a:rPr>
              <a:t> de </a:t>
            </a:r>
            <a:r>
              <a:rPr lang="es-PE" sz="2000" dirty="0">
                <a:solidFill>
                  <a:srgbClr val="FFFFFF"/>
                </a:solidFill>
                <a:latin typeface="-apple-system"/>
              </a:rPr>
              <a:t>Remisión</a:t>
            </a:r>
            <a:r>
              <a:rPr lang="en-US" sz="2000" dirty="0">
                <a:solidFill>
                  <a:srgbClr val="FFFFFF"/>
                </a:solidFill>
                <a:latin typeface="-apple-system"/>
              </a:rPr>
              <a:t> </a:t>
            </a:r>
            <a:r>
              <a:rPr lang="es-PE" sz="2000" dirty="0">
                <a:solidFill>
                  <a:srgbClr val="FFFFFF"/>
                </a:solidFill>
                <a:latin typeface="-apple-system"/>
              </a:rPr>
              <a:t>por</a:t>
            </a:r>
            <a:r>
              <a:rPr lang="en-US" sz="2000" dirty="0">
                <a:solidFill>
                  <a:srgbClr val="FFFFFF"/>
                </a:solidFill>
                <a:latin typeface="-apple-system"/>
              </a:rPr>
              <a:t> </a:t>
            </a:r>
            <a:r>
              <a:rPr lang="es-PE" sz="2000" dirty="0">
                <a:solidFill>
                  <a:srgbClr val="FFFFFF"/>
                </a:solidFill>
                <a:latin typeface="-apple-system"/>
              </a:rPr>
              <a:t>Evento</a:t>
            </a:r>
            <a:r>
              <a:rPr lang="en-US" sz="2000" dirty="0">
                <a:solidFill>
                  <a:srgbClr val="FFFFFF"/>
                </a:solidFill>
                <a:latin typeface="-apple-system"/>
              </a:rPr>
              <a:t> </a:t>
            </a:r>
            <a:r>
              <a:rPr lang="es-PE" sz="2000" dirty="0">
                <a:solidFill>
                  <a:srgbClr val="FFFFFF"/>
                </a:solidFill>
                <a:latin typeface="-apple-system"/>
              </a:rPr>
              <a:t>como</a:t>
            </a:r>
            <a:r>
              <a:rPr lang="en-US" sz="2000" dirty="0">
                <a:solidFill>
                  <a:srgbClr val="FFFFFF"/>
                </a:solidFill>
                <a:latin typeface="-apple-system"/>
              </a:rPr>
              <a:t> nuevo tipo de GR para casos imprevistos.</a:t>
            </a:r>
            <a:endParaRPr lang="es-MX" sz="2000" dirty="0">
              <a:solidFill>
                <a:srgbClr val="FFFFFF"/>
              </a:solidFill>
              <a:latin typeface="-apple-system"/>
            </a:endParaRPr>
          </a:p>
          <a:p>
            <a:pPr algn="l"/>
            <a:endParaRPr lang="es-PE" sz="2000" dirty="0">
              <a:solidFill>
                <a:srgbClr val="FFFFFF"/>
              </a:solidFill>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3416320"/>
          </a:xfrm>
          <a:prstGeom prst="rect">
            <a:avLst/>
          </a:prstGeom>
          <a:noFill/>
        </p:spPr>
        <p:txBody>
          <a:bodyPr wrap="square" rtlCol="0">
            <a:spAutoFit/>
          </a:bodyPr>
          <a:lstStyle/>
          <a:p>
            <a:pPr marL="285750" indent="-285750" algn="just">
              <a:buFont typeface="Wingdings" panose="05000000000000000000" pitchFamily="2" charset="2"/>
              <a:buChar char="ü"/>
            </a:pPr>
            <a:r>
              <a:rPr lang="es-ES" dirty="0">
                <a:latin typeface="Arial" panose="020B0604020202020204" pitchFamily="34" charset="0"/>
                <a:ea typeface="Times New Roman" panose="02020603050405020304" pitchFamily="18" charset="0"/>
                <a:cs typeface="Times New Roman" panose="02020603050405020304" pitchFamily="18" charset="0"/>
              </a:rPr>
              <a:t>Se define como</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GRE emitida por el remitente o por el transportista para complementar otra GRE emitida por el mismo sujeto con anterioridad debido a hechos no imputables a él.</a:t>
            </a:r>
          </a:p>
          <a:p>
            <a:pPr marL="285750" indent="-285750" algn="just">
              <a:buFont typeface="Wingdings" panose="05000000000000000000" pitchFamily="2" charset="2"/>
              <a:buChar char="ü"/>
            </a:pP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La GRE - por evento se emite únicamente a través del SEE – SOL</a:t>
            </a:r>
            <a:r>
              <a:rPr lang="es-ES" dirty="0">
                <a:latin typeface="Arial" panose="020B0604020202020204" pitchFamily="34" charset="0"/>
                <a:ea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ü"/>
            </a:pP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ES" dirty="0">
                <a:latin typeface="Arial" panose="020B0604020202020204" pitchFamily="34" charset="0"/>
                <a:cs typeface="Times New Roman" panose="02020603050405020304" pitchFamily="18" charset="0"/>
              </a:rPr>
              <a:t>Los eventos pueden ser:</a:t>
            </a:r>
          </a:p>
          <a:p>
            <a:pPr marL="742950" lvl="1" indent="-285750" algn="just">
              <a:buFont typeface="Arial" panose="020B0604020202020204" pitchFamily="34" charset="0"/>
              <a:buChar char="•"/>
            </a:pPr>
            <a:r>
              <a:rPr lang="es-PE" dirty="0">
                <a:latin typeface="Arial" panose="020B0604020202020204" pitchFamily="34" charset="0"/>
                <a:cs typeface="Arial" panose="020B0604020202020204" pitchFamily="34" charset="0"/>
              </a:rPr>
              <a:t>Transbordo no programado</a:t>
            </a:r>
          </a:p>
          <a:p>
            <a:pPr marL="742950" lvl="1" indent="-285750" algn="just">
              <a:buFont typeface="Arial" panose="020B0604020202020204" pitchFamily="34" charset="0"/>
              <a:buChar char="•"/>
            </a:pPr>
            <a:r>
              <a:rPr lang="es-PE" dirty="0">
                <a:latin typeface="Arial" panose="020B0604020202020204" pitchFamily="34" charset="0"/>
                <a:cs typeface="Arial" panose="020B0604020202020204" pitchFamily="34" charset="0"/>
              </a:rPr>
              <a:t>Imposibilidad de arribo</a:t>
            </a:r>
          </a:p>
          <a:p>
            <a:pPr marL="742950" lvl="1" indent="-285750" algn="just">
              <a:buFont typeface="Arial" panose="020B0604020202020204" pitchFamily="34" charset="0"/>
              <a:buChar char="•"/>
            </a:pPr>
            <a:r>
              <a:rPr lang="es-PE" dirty="0">
                <a:latin typeface="Arial" panose="020B0604020202020204" pitchFamily="34" charset="0"/>
                <a:cs typeface="Arial" panose="020B0604020202020204" pitchFamily="34" charset="0"/>
              </a:rPr>
              <a:t>Imposibilidad de entrega</a:t>
            </a:r>
          </a:p>
        </p:txBody>
      </p:sp>
      <p:sp>
        <p:nvSpPr>
          <p:cNvPr id="16" name="Título 1">
            <a:extLst>
              <a:ext uri="{FF2B5EF4-FFF2-40B4-BE49-F238E27FC236}">
                <a16:creationId xmlns:a16="http://schemas.microsoft.com/office/drawing/2014/main" id="{BD100BAD-DF68-881B-AE9B-C59D8F5D94E0}"/>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334908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3067170" cy="1494117"/>
          </a:xfrm>
        </p:spPr>
        <p:txBody>
          <a:bodyPr anchor="b">
            <a:normAutofit/>
          </a:bodyPr>
          <a:lstStyle/>
          <a:p>
            <a:pPr algn="l"/>
            <a:r>
              <a:rPr lang="es-MX" sz="2000" dirty="0">
                <a:solidFill>
                  <a:srgbClr val="FFFFFF"/>
                </a:solidFill>
                <a:latin typeface="-apple-system"/>
              </a:rPr>
              <a:t>5. </a:t>
            </a:r>
            <a:r>
              <a:rPr lang="es-PE" sz="2000" dirty="0">
                <a:solidFill>
                  <a:srgbClr val="FFFFFF"/>
                </a:solidFill>
                <a:latin typeface="-apple-system"/>
              </a:rPr>
              <a:t>Nuevos</a:t>
            </a:r>
            <a:r>
              <a:rPr lang="en-US" sz="2000" dirty="0">
                <a:solidFill>
                  <a:srgbClr val="FFFFFF"/>
                </a:solidFill>
                <a:latin typeface="-apple-system"/>
              </a:rPr>
              <a:t> </a:t>
            </a:r>
            <a:r>
              <a:rPr lang="es-PE" sz="2000" dirty="0">
                <a:solidFill>
                  <a:srgbClr val="FFFFFF"/>
                </a:solidFill>
                <a:latin typeface="-apple-system"/>
              </a:rPr>
              <a:t>datos</a:t>
            </a:r>
            <a:r>
              <a:rPr lang="en-US" sz="2000" dirty="0">
                <a:solidFill>
                  <a:srgbClr val="FFFFFF"/>
                </a:solidFill>
                <a:latin typeface="-apple-system"/>
              </a:rPr>
              <a:t> a </a:t>
            </a:r>
            <a:r>
              <a:rPr lang="es-PE" sz="2000" dirty="0">
                <a:solidFill>
                  <a:srgbClr val="FFFFFF"/>
                </a:solidFill>
                <a:latin typeface="-apple-system"/>
              </a:rPr>
              <a:t>consignar</a:t>
            </a:r>
            <a:r>
              <a:rPr lang="en-US" sz="2000" dirty="0">
                <a:solidFill>
                  <a:srgbClr val="FFFFFF"/>
                </a:solidFill>
                <a:latin typeface="-apple-system"/>
              </a:rPr>
              <a:t> del </a:t>
            </a:r>
            <a:r>
              <a:rPr lang="es-PE" sz="2000" dirty="0">
                <a:solidFill>
                  <a:srgbClr val="FFFFFF"/>
                </a:solidFill>
                <a:latin typeface="-apple-system"/>
              </a:rPr>
              <a:t>transportista o de las unidadades de transporte</a:t>
            </a:r>
            <a:r>
              <a:rPr lang="en-US" sz="2000" dirty="0">
                <a:solidFill>
                  <a:srgbClr val="FFFFFF"/>
                </a:solidFill>
                <a:latin typeface="-apple-system"/>
              </a:rPr>
              <a:t>.</a:t>
            </a:r>
            <a:endParaRPr lang="es-PE" sz="2000" dirty="0">
              <a:solidFill>
                <a:srgbClr val="FFFFFF"/>
              </a:solidFill>
            </a:endParaRPr>
          </a:p>
        </p:txBody>
      </p:sp>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6" name="CuadroTexto 5">
            <a:extLst>
              <a:ext uri="{FF2B5EF4-FFF2-40B4-BE49-F238E27FC236}">
                <a16:creationId xmlns:a16="http://schemas.microsoft.com/office/drawing/2014/main" id="{8C6A6E77-BAC8-D140-A7A8-CB207ECCB654}"/>
              </a:ext>
            </a:extLst>
          </p:cNvPr>
          <p:cNvSpPr txBox="1"/>
          <p:nvPr/>
        </p:nvSpPr>
        <p:spPr>
          <a:xfrm>
            <a:off x="4770650" y="2003776"/>
            <a:ext cx="6760677" cy="4801314"/>
          </a:xfrm>
          <a:prstGeom prst="rect">
            <a:avLst/>
          </a:prstGeom>
          <a:noFill/>
        </p:spPr>
        <p:txBody>
          <a:bodyPr wrap="square" rtlCol="0">
            <a:spAutoFit/>
          </a:bodyPr>
          <a:lstStyle/>
          <a:p>
            <a:pPr marL="285750" indent="-285750" algn="just">
              <a:buFont typeface="Wingdings" panose="05000000000000000000" pitchFamily="2" charset="2"/>
              <a:buChar char="ü"/>
            </a:pPr>
            <a:r>
              <a:rPr lang="es-MX" dirty="0">
                <a:latin typeface="Arial" panose="020B0604020202020204" pitchFamily="34" charset="0"/>
                <a:cs typeface="Times New Roman" panose="02020603050405020304" pitchFamily="18" charset="0"/>
              </a:rPr>
              <a:t>Se agrega Indicador para registrar vehículos y conductores del transportista.</a:t>
            </a:r>
            <a:endParaRPr lang="es-PE" dirty="0">
              <a:latin typeface="Arial" panose="020B0604020202020204" pitchFamily="34" charset="0"/>
              <a:cs typeface="Times New Roman" panose="02020603050405020304" pitchFamily="18" charset="0"/>
            </a:endParaRPr>
          </a:p>
          <a:p>
            <a:pPr algn="just"/>
            <a:endParaRPr lang="es-PE"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PE" dirty="0">
                <a:latin typeface="Arial" panose="020B0604020202020204" pitchFamily="34" charset="0"/>
                <a:cs typeface="Times New Roman" panose="02020603050405020304" pitchFamily="18" charset="0"/>
              </a:rPr>
              <a:t>Se agrega el campo "Número de Registro MTC“ que será obligatorio si la modalidad de traslado es transporte público y si está activo el Indicador antes mencionado.</a:t>
            </a: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MX" dirty="0">
                <a:latin typeface="Arial" panose="020B0604020202020204" pitchFamily="34" charset="0"/>
                <a:cs typeface="Times New Roman" panose="02020603050405020304" pitchFamily="18" charset="0"/>
              </a:rPr>
              <a:t>Se agrega el campo "Número de la Tarjeta Única de Circulación o Certificado de Habilitación Vehicular Especial expedidos por el Ministerio de Transportes y Comunicaciones", que será obligatorio si la modalidad es transporte público y </a:t>
            </a:r>
            <a:r>
              <a:rPr lang="es-PE" dirty="0">
                <a:latin typeface="Arial" panose="020B0604020202020204" pitchFamily="34" charset="0"/>
                <a:cs typeface="Times New Roman" panose="02020603050405020304" pitchFamily="18" charset="0"/>
              </a:rPr>
              <a:t>si está activo el Indicador antes mencionado</a:t>
            </a:r>
            <a:r>
              <a:rPr lang="es-ES" dirty="0">
                <a:latin typeface="Arial" panose="020B0604020202020204" pitchFamily="34" charset="0"/>
                <a:cs typeface="Times New Roman" panose="02020603050405020304" pitchFamily="18" charset="0"/>
              </a:rPr>
              <a:t>.</a:t>
            </a:r>
          </a:p>
          <a:p>
            <a:pPr marL="285750" indent="-285750" algn="just">
              <a:buFont typeface="Wingdings" panose="05000000000000000000" pitchFamily="2" charset="2"/>
              <a:buChar char="ü"/>
            </a:pPr>
            <a:endParaRPr lang="es-ES" dirty="0">
              <a:latin typeface="Arial" panose="020B0604020202020204" pitchFamily="34" charset="0"/>
              <a:cs typeface="Times New Roman" panose="02020603050405020304" pitchFamily="18" charset="0"/>
            </a:endParaRPr>
          </a:p>
          <a:p>
            <a:pPr marL="285750" indent="-285750" algn="just">
              <a:buFont typeface="Wingdings" panose="05000000000000000000" pitchFamily="2" charset="2"/>
              <a:buChar char="ü"/>
            </a:pPr>
            <a:r>
              <a:rPr lang="es-MX" dirty="0">
                <a:latin typeface="Arial" panose="020B0604020202020204" pitchFamily="34" charset="0"/>
                <a:cs typeface="Times New Roman" panose="02020603050405020304" pitchFamily="18" charset="0"/>
              </a:rPr>
              <a:t>Se agrega el campo "Número de licencia de conducir", que será obligatorio para la modalidad de transporte público y </a:t>
            </a:r>
            <a:r>
              <a:rPr lang="es-PE" dirty="0">
                <a:latin typeface="Arial" panose="020B0604020202020204" pitchFamily="34" charset="0"/>
                <a:cs typeface="Times New Roman" panose="02020603050405020304" pitchFamily="18" charset="0"/>
              </a:rPr>
              <a:t>si está activo el Indicador antes mencionado</a:t>
            </a:r>
            <a:r>
              <a:rPr lang="es-ES" dirty="0">
                <a:latin typeface="Arial" panose="020B0604020202020204" pitchFamily="34" charset="0"/>
                <a:cs typeface="Times New Roman" panose="02020603050405020304" pitchFamily="18" charset="0"/>
              </a:rPr>
              <a:t>.</a:t>
            </a:r>
            <a:endParaRPr lang="es-PE" dirty="0">
              <a:latin typeface="Arial" panose="020B0604020202020204" pitchFamily="34" charset="0"/>
              <a:cs typeface="Times New Roman" panose="02020603050405020304" pitchFamily="18" charset="0"/>
            </a:endParaRPr>
          </a:p>
        </p:txBody>
      </p:sp>
      <p:sp>
        <p:nvSpPr>
          <p:cNvPr id="16" name="Título 1">
            <a:extLst>
              <a:ext uri="{FF2B5EF4-FFF2-40B4-BE49-F238E27FC236}">
                <a16:creationId xmlns:a16="http://schemas.microsoft.com/office/drawing/2014/main" id="{33502F9A-6A81-27F1-8D51-B80F4C571B5F}"/>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11005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ítulo 2">
            <a:extLst>
              <a:ext uri="{FF2B5EF4-FFF2-40B4-BE49-F238E27FC236}">
                <a16:creationId xmlns:a16="http://schemas.microsoft.com/office/drawing/2014/main" id="{B6AA0DE6-5576-BD00-C76F-FEAFF25C1303}"/>
              </a:ext>
            </a:extLst>
          </p:cNvPr>
          <p:cNvSpPr>
            <a:spLocks noGrp="1"/>
          </p:cNvSpPr>
          <p:nvPr>
            <p:ph type="subTitle" idx="1"/>
          </p:nvPr>
        </p:nvSpPr>
        <p:spPr>
          <a:xfrm>
            <a:off x="559433" y="3144924"/>
            <a:ext cx="2919738" cy="1494117"/>
          </a:xfrm>
        </p:spPr>
        <p:txBody>
          <a:bodyPr anchor="b">
            <a:normAutofit/>
          </a:bodyPr>
          <a:lstStyle/>
          <a:p>
            <a:pPr algn="l"/>
            <a:r>
              <a:rPr lang="es-MX" sz="2000" b="0" i="0" dirty="0">
                <a:solidFill>
                  <a:srgbClr val="FFFFFF"/>
                </a:solidFill>
                <a:effectLst/>
                <a:latin typeface="-apple-system"/>
              </a:rPr>
              <a:t>6. Designación de emisores obligados de GRE Remitente y GRE Transportista.</a:t>
            </a:r>
          </a:p>
          <a:p>
            <a:pPr algn="l"/>
            <a:endParaRPr lang="es-PE" sz="2000" dirty="0">
              <a:solidFill>
                <a:srgbClr val="FFFFFF"/>
              </a:solidFill>
            </a:endParaRPr>
          </a:p>
        </p:txBody>
      </p:sp>
      <p:graphicFrame>
        <p:nvGraphicFramePr>
          <p:cNvPr id="4" name="Tabla 3">
            <a:extLst>
              <a:ext uri="{FF2B5EF4-FFF2-40B4-BE49-F238E27FC236}">
                <a16:creationId xmlns:a16="http://schemas.microsoft.com/office/drawing/2014/main" id="{58DBE126-64F5-639F-23A9-24F3AEA9CF45}"/>
              </a:ext>
            </a:extLst>
          </p:cNvPr>
          <p:cNvGraphicFramePr>
            <a:graphicFrameLocks noGrp="1"/>
          </p:cNvGraphicFramePr>
          <p:nvPr>
            <p:extLst>
              <p:ext uri="{D42A27DB-BD31-4B8C-83A1-F6EECF244321}">
                <p14:modId xmlns:p14="http://schemas.microsoft.com/office/powerpoint/2010/main" val="2176420974"/>
              </p:ext>
            </p:extLst>
          </p:nvPr>
        </p:nvGraphicFramePr>
        <p:xfrm>
          <a:off x="4502428" y="878915"/>
          <a:ext cx="7225749" cy="5100173"/>
        </p:xfrm>
        <a:graphic>
          <a:graphicData uri="http://schemas.openxmlformats.org/drawingml/2006/table">
            <a:tbl>
              <a:tblPr firstRow="1" bandRow="1">
                <a:tableStyleId>{5C22544A-7EE6-4342-B048-85BDC9FD1C3A}</a:tableStyleId>
              </a:tblPr>
              <a:tblGrid>
                <a:gridCol w="3838837">
                  <a:extLst>
                    <a:ext uri="{9D8B030D-6E8A-4147-A177-3AD203B41FA5}">
                      <a16:colId xmlns:a16="http://schemas.microsoft.com/office/drawing/2014/main" val="2986266951"/>
                    </a:ext>
                  </a:extLst>
                </a:gridCol>
                <a:gridCol w="962941">
                  <a:extLst>
                    <a:ext uri="{9D8B030D-6E8A-4147-A177-3AD203B41FA5}">
                      <a16:colId xmlns:a16="http://schemas.microsoft.com/office/drawing/2014/main" val="2111847532"/>
                    </a:ext>
                  </a:extLst>
                </a:gridCol>
                <a:gridCol w="2423971">
                  <a:extLst>
                    <a:ext uri="{9D8B030D-6E8A-4147-A177-3AD203B41FA5}">
                      <a16:colId xmlns:a16="http://schemas.microsoft.com/office/drawing/2014/main" val="3068548638"/>
                    </a:ext>
                  </a:extLst>
                </a:gridCol>
              </a:tblGrid>
              <a:tr h="310763">
                <a:tc>
                  <a:txBody>
                    <a:bodyPr/>
                    <a:lstStyle/>
                    <a:p>
                      <a:pPr algn="l" fontAlgn="b"/>
                      <a:r>
                        <a:rPr lang="es-PE" sz="1600" u="none" strike="noStrike" dirty="0">
                          <a:effectLst/>
                        </a:rPr>
                        <a:t>Sujetos Obligados</a:t>
                      </a:r>
                      <a:endParaRPr lang="es-PE" sz="1600" b="1" i="0" u="none" strike="noStrike" dirty="0">
                        <a:solidFill>
                          <a:srgbClr val="000000"/>
                        </a:solidFill>
                        <a:effectLst/>
                        <a:latin typeface="Calibri" panose="020F0502020204030204" pitchFamily="34" charset="0"/>
                      </a:endParaRPr>
                    </a:p>
                  </a:txBody>
                  <a:tcPr marL="13849" marR="13849" marT="13849" marB="0" anchor="b"/>
                </a:tc>
                <a:tc>
                  <a:txBody>
                    <a:bodyPr/>
                    <a:lstStyle/>
                    <a:p>
                      <a:pPr algn="l" fontAlgn="b"/>
                      <a:r>
                        <a:rPr lang="es-PE" sz="1600" u="none" strike="noStrike" dirty="0">
                          <a:effectLst/>
                        </a:rPr>
                        <a:t>A partir de</a:t>
                      </a:r>
                      <a:endParaRPr lang="es-PE" sz="1600" b="1" i="0" u="none" strike="noStrike" dirty="0">
                        <a:solidFill>
                          <a:srgbClr val="000000"/>
                        </a:solidFill>
                        <a:effectLst/>
                        <a:latin typeface="Calibri" panose="020F0502020204030204" pitchFamily="34" charset="0"/>
                      </a:endParaRPr>
                    </a:p>
                  </a:txBody>
                  <a:tcPr marL="13849" marR="13849" marT="13849" marB="0" anchor="b"/>
                </a:tc>
                <a:tc>
                  <a:txBody>
                    <a:bodyPr/>
                    <a:lstStyle/>
                    <a:p>
                      <a:pPr algn="l" fontAlgn="b"/>
                      <a:r>
                        <a:rPr lang="es-PE" sz="1600" u="none" strike="noStrike" dirty="0">
                          <a:effectLst/>
                        </a:rPr>
                        <a:t>Operación Comprendida</a:t>
                      </a:r>
                      <a:endParaRPr lang="es-PE" sz="1600" b="1" i="0" u="none" strike="noStrike" dirty="0">
                        <a:solidFill>
                          <a:srgbClr val="000000"/>
                        </a:solidFill>
                        <a:effectLst/>
                        <a:latin typeface="Calibri" panose="020F0502020204030204" pitchFamily="34" charset="0"/>
                      </a:endParaRPr>
                    </a:p>
                  </a:txBody>
                  <a:tcPr marL="13849" marR="13849" marT="13849" marB="0" anchor="b"/>
                </a:tc>
                <a:extLst>
                  <a:ext uri="{0D108BD9-81ED-4DB2-BD59-A6C34878D82A}">
                    <a16:rowId xmlns:a16="http://schemas.microsoft.com/office/drawing/2014/main" val="912249877"/>
                  </a:ext>
                </a:extLst>
              </a:tr>
              <a:tr h="798235">
                <a:tc>
                  <a:txBody>
                    <a:bodyPr/>
                    <a:lstStyle/>
                    <a:p>
                      <a:pPr algn="l" fontAlgn="ctr"/>
                      <a:r>
                        <a:rPr lang="es-MX" sz="1600" u="none" strike="noStrike" dirty="0">
                          <a:effectLst/>
                        </a:rPr>
                        <a:t>Contribuyentes que a partir del 1.1.2023 se inscriban en el RUC u obtengan el alta del RUC.</a:t>
                      </a:r>
                      <a:endParaRPr lang="es-MX"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1.1.2023</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GRE Remitente y Transportista</a:t>
                      </a:r>
                      <a:endParaRPr lang="es-PE"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1048303707"/>
                  </a:ext>
                </a:extLst>
              </a:tr>
              <a:tr h="554499">
                <a:tc>
                  <a:txBody>
                    <a:bodyPr/>
                    <a:lstStyle/>
                    <a:p>
                      <a:pPr algn="l" fontAlgn="ctr"/>
                      <a:r>
                        <a:rPr lang="es-PE" sz="1600" u="none" strike="noStrike">
                          <a:effectLst/>
                        </a:rPr>
                        <a:t>Contribuyentes PRICO al 31.12.2022</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1.7.2023</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GRE Remitente y Transportista</a:t>
                      </a:r>
                      <a:endParaRPr lang="es-PE"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2859665752"/>
                  </a:ext>
                </a:extLst>
              </a:tr>
              <a:tr h="554499">
                <a:tc>
                  <a:txBody>
                    <a:bodyPr/>
                    <a:lstStyle/>
                    <a:p>
                      <a:pPr algn="l" fontAlgn="ctr"/>
                      <a:r>
                        <a:rPr lang="es-MX" sz="1600" u="none" strike="noStrike" dirty="0">
                          <a:effectLst/>
                        </a:rPr>
                        <a:t>Contribuyentes que al 1.1.24 deban emitir una GRE Remitente o Transportista</a:t>
                      </a:r>
                      <a:endParaRPr lang="es-MX"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1.1.2024</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GRE Remitente y Transportista</a:t>
                      </a:r>
                      <a:endParaRPr lang="es-PE"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376220086"/>
                  </a:ext>
                </a:extLst>
              </a:tr>
              <a:tr h="798235">
                <a:tc>
                  <a:txBody>
                    <a:bodyPr/>
                    <a:lstStyle/>
                    <a:p>
                      <a:pPr algn="l" fontAlgn="ctr"/>
                      <a:r>
                        <a:rPr lang="es-MX" sz="1600" u="none" strike="noStrike" dirty="0">
                          <a:effectLst/>
                        </a:rPr>
                        <a:t>Contribuyentes que trasladen arroz, azúcar y/o alcohol etílico, cuyo traslado esté sujeto a detracción o al IVAP.</a:t>
                      </a:r>
                      <a:endParaRPr lang="es-MX"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1.1.2023</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MX" sz="1600" u="none" strike="noStrike" dirty="0">
                          <a:effectLst/>
                        </a:rPr>
                        <a:t>GRE Remitente. Solo el traslado de arroz, azúcar y/o alcohol etílico.</a:t>
                      </a:r>
                      <a:endParaRPr lang="es-MX"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1418854106"/>
                  </a:ext>
                </a:extLst>
              </a:tr>
              <a:tr h="1041971">
                <a:tc>
                  <a:txBody>
                    <a:bodyPr/>
                    <a:lstStyle/>
                    <a:p>
                      <a:pPr algn="l" fontAlgn="ctr"/>
                      <a:r>
                        <a:rPr lang="es-MX" sz="1600" u="none" strike="noStrike" dirty="0">
                          <a:effectLst/>
                        </a:rPr>
                        <a:t>Contribuyentes que trasladen bienes por importaciones realizadas.</a:t>
                      </a:r>
                      <a:endParaRPr lang="es-MX"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1.1.2023</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MX" sz="1600" u="none" strike="noStrike" dirty="0">
                          <a:effectLst/>
                        </a:rPr>
                        <a:t>GRE Remitente y Transportista. Solo el traslado de bienes importados.</a:t>
                      </a:r>
                      <a:endParaRPr lang="es-MX"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1281564695"/>
                  </a:ext>
                </a:extLst>
              </a:tr>
              <a:tr h="1041971">
                <a:tc>
                  <a:txBody>
                    <a:bodyPr/>
                    <a:lstStyle/>
                    <a:p>
                      <a:pPr algn="l" fontAlgn="ctr"/>
                      <a:r>
                        <a:rPr lang="es-MX" sz="1600" u="none" strike="noStrike" dirty="0">
                          <a:effectLst/>
                        </a:rPr>
                        <a:t>Contribuyentes que trasladen cemento desde o hacia zonas geográficas que se encuentren bajo el Régimen Especial para el control de Bienes Fiscalizados.</a:t>
                      </a:r>
                      <a:endParaRPr lang="es-MX"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PE" sz="1600" u="none" strike="noStrike" dirty="0">
                          <a:effectLst/>
                        </a:rPr>
                        <a:t>1.1.2023</a:t>
                      </a:r>
                      <a:endParaRPr lang="es-PE" sz="1600" b="0" i="0" u="none" strike="noStrike" dirty="0">
                        <a:solidFill>
                          <a:srgbClr val="000000"/>
                        </a:solidFill>
                        <a:effectLst/>
                        <a:latin typeface="Calibri" panose="020F0502020204030204" pitchFamily="34" charset="0"/>
                      </a:endParaRPr>
                    </a:p>
                  </a:txBody>
                  <a:tcPr marL="13849" marR="13849" marT="13849" marB="0" anchor="ctr"/>
                </a:tc>
                <a:tc>
                  <a:txBody>
                    <a:bodyPr/>
                    <a:lstStyle/>
                    <a:p>
                      <a:pPr algn="l" fontAlgn="ctr"/>
                      <a:r>
                        <a:rPr lang="es-MX" sz="1600" u="none" strike="noStrike" dirty="0">
                          <a:effectLst/>
                        </a:rPr>
                        <a:t>GRE Remitente y Transportista. Solo el traslado de cemento.</a:t>
                      </a:r>
                      <a:endParaRPr lang="es-MX" sz="1600" b="0" i="0" u="none" strike="noStrike" dirty="0">
                        <a:solidFill>
                          <a:srgbClr val="000000"/>
                        </a:solidFill>
                        <a:effectLst/>
                        <a:latin typeface="Calibri" panose="020F0502020204030204" pitchFamily="34" charset="0"/>
                      </a:endParaRPr>
                    </a:p>
                  </a:txBody>
                  <a:tcPr marL="13849" marR="13849" marT="13849" marB="0" anchor="ctr"/>
                </a:tc>
                <a:extLst>
                  <a:ext uri="{0D108BD9-81ED-4DB2-BD59-A6C34878D82A}">
                    <a16:rowId xmlns:a16="http://schemas.microsoft.com/office/drawing/2014/main" val="2829835688"/>
                  </a:ext>
                </a:extLst>
              </a:tr>
            </a:tbl>
          </a:graphicData>
        </a:graphic>
      </p:graphicFrame>
      <p:sp>
        <p:nvSpPr>
          <p:cNvPr id="5" name="CuadroTexto 4">
            <a:extLst>
              <a:ext uri="{FF2B5EF4-FFF2-40B4-BE49-F238E27FC236}">
                <a16:creationId xmlns:a16="http://schemas.microsoft.com/office/drawing/2014/main" id="{3EEF8E36-01E6-9B7A-50ED-070160ACDBB8}"/>
              </a:ext>
            </a:extLst>
          </p:cNvPr>
          <p:cNvSpPr txBox="1"/>
          <p:nvPr/>
        </p:nvSpPr>
        <p:spPr>
          <a:xfrm flipH="1">
            <a:off x="9791112" y="17629"/>
            <a:ext cx="2316480" cy="253916"/>
          </a:xfrm>
          <a:prstGeom prst="rect">
            <a:avLst/>
          </a:prstGeom>
          <a:noFill/>
        </p:spPr>
        <p:txBody>
          <a:bodyPr wrap="square" rtlCol="0">
            <a:spAutoFit/>
          </a:bodyPr>
          <a:lstStyle/>
          <a:p>
            <a:r>
              <a:rPr lang="es-PE" sz="1050" b="1" dirty="0">
                <a:solidFill>
                  <a:srgbClr val="234071"/>
                </a:solidFill>
              </a:rPr>
              <a:t>Comité de crisis, mejoras y normativo</a:t>
            </a:r>
          </a:p>
        </p:txBody>
      </p:sp>
      <p:pic>
        <p:nvPicPr>
          <p:cNvPr id="14" name="Marcador de posición de imagen 1">
            <a:extLst>
              <a:ext uri="{FF2B5EF4-FFF2-40B4-BE49-F238E27FC236}">
                <a16:creationId xmlns:a16="http://schemas.microsoft.com/office/drawing/2014/main" id="{0024B127-4E17-7EFB-2481-032DD6629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833317" y="271291"/>
            <a:ext cx="2035126" cy="450137"/>
          </a:xfrm>
          <a:prstGeom prst="rect">
            <a:avLst/>
          </a:prstGeom>
        </p:spPr>
      </p:pic>
      <p:sp>
        <p:nvSpPr>
          <p:cNvPr id="16" name="Título 1">
            <a:extLst>
              <a:ext uri="{FF2B5EF4-FFF2-40B4-BE49-F238E27FC236}">
                <a16:creationId xmlns:a16="http://schemas.microsoft.com/office/drawing/2014/main" id="{B08FBBE3-10B4-759A-733F-58C1F37AC222}"/>
              </a:ext>
            </a:extLst>
          </p:cNvPr>
          <p:cNvSpPr>
            <a:spLocks noGrp="1"/>
          </p:cNvSpPr>
          <p:nvPr>
            <p:ph type="ctrTitle"/>
          </p:nvPr>
        </p:nvSpPr>
        <p:spPr>
          <a:xfrm>
            <a:off x="256737" y="748615"/>
            <a:ext cx="4408677" cy="2510322"/>
          </a:xfrm>
        </p:spPr>
        <p:txBody>
          <a:bodyPr anchor="t">
            <a:normAutofit/>
          </a:bodyPr>
          <a:lstStyle/>
          <a:p>
            <a:pPr algn="l"/>
            <a:r>
              <a:rPr lang="en-US" sz="3200" kern="1200" dirty="0">
                <a:solidFill>
                  <a:srgbClr val="FFFFFF"/>
                </a:solidFill>
                <a:latin typeface="+mj-lt"/>
                <a:ea typeface="+mj-ea"/>
                <a:cs typeface="+mj-cs"/>
              </a:rPr>
              <a:t>RS 123-2022/SUNAT</a:t>
            </a:r>
            <a:r>
              <a:rPr lang="es-PE" sz="3200" dirty="0">
                <a:solidFill>
                  <a:srgbClr val="FFFFFF"/>
                </a:solidFill>
              </a:rPr>
              <a:t>: MODIFICA GRE</a:t>
            </a:r>
          </a:p>
        </p:txBody>
      </p:sp>
    </p:spTree>
    <p:extLst>
      <p:ext uri="{BB962C8B-B14F-4D97-AF65-F5344CB8AC3E}">
        <p14:creationId xmlns:p14="http://schemas.microsoft.com/office/powerpoint/2010/main" val="259328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30730</TotalTime>
  <Words>2876</Words>
  <Application>Microsoft Office PowerPoint</Application>
  <PresentationFormat>Panorámica</PresentationFormat>
  <Paragraphs>244</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-apple-system</vt:lpstr>
      <vt:lpstr>Arial</vt:lpstr>
      <vt:lpstr>Calibri</vt:lpstr>
      <vt:lpstr>Calibri Light</vt:lpstr>
      <vt:lpstr>Wingdings</vt:lpstr>
      <vt:lpstr>Tema de Office</vt:lpstr>
      <vt:lpstr>Presentación de PowerPoint</vt:lpstr>
      <vt:lpstr>RS 123-2022/SUNAT: MODIFICA GRE</vt:lpstr>
      <vt:lpstr>PY DE RS: MODIFICA GRE</vt:lpstr>
      <vt:lpstr>RS 123-2022/SUNAT: MODIFICA GRE</vt:lpstr>
      <vt:lpstr>Presentación de PowerPoint</vt:lpstr>
      <vt:lpstr>Presentación de PowerPoint</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lpstr>RS 123-2022/SUNAT: MODIFICA GRE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 DE RS: MODIFICA GRE</dc:title>
  <dc:creator>Alex Moreno Candiotty</dc:creator>
  <cp:lastModifiedBy>Alex Moreno Candiotty</cp:lastModifiedBy>
  <cp:revision>20</cp:revision>
  <dcterms:created xsi:type="dcterms:W3CDTF">2022-06-15T15:49:20Z</dcterms:created>
  <dcterms:modified xsi:type="dcterms:W3CDTF">2022-07-22T21:03:35Z</dcterms:modified>
</cp:coreProperties>
</file>